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6"/>
  </p:notesMasterIdLst>
  <p:handoutMasterIdLst>
    <p:handoutMasterId r:id="rId17"/>
  </p:handoutMasterIdLst>
  <p:sldIdLst>
    <p:sldId id="256" r:id="rId2"/>
    <p:sldId id="257" r:id="rId3"/>
    <p:sldId id="259" r:id="rId4"/>
    <p:sldId id="260" r:id="rId5"/>
    <p:sldId id="264" r:id="rId6"/>
    <p:sldId id="265" r:id="rId7"/>
    <p:sldId id="261" r:id="rId8"/>
    <p:sldId id="262" r:id="rId9"/>
    <p:sldId id="263" r:id="rId10"/>
    <p:sldId id="266" r:id="rId11"/>
    <p:sldId id="267" r:id="rId12"/>
    <p:sldId id="270" r:id="rId13"/>
    <p:sldId id="268" r:id="rId14"/>
    <p:sldId id="269" r:id="rId1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790347-2E9C-493E-A993-272CE8F8C60E}" type="datetimeFigureOut">
              <a:rPr lang="en-US" smtClean="0"/>
              <a:t>9/8/2017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1F3952-898E-4CE0-9238-B8015FEC16C6}" type="slidenum">
              <a:rPr lang="en-US" smtClean="0"/>
              <a:t>‹#›</a:t>
            </a:fld>
            <a:endParaRPr lang="en-US"/>
          </a:p>
        </p:txBody>
      </p:sp>
    </p:spTree>
    <p:extLst>
      <p:ext uri="{BB962C8B-B14F-4D97-AF65-F5344CB8AC3E}">
        <p14:creationId xmlns:p14="http://schemas.microsoft.com/office/powerpoint/2010/main" val="425622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9880736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262682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406407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305847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92982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401611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425752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192632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26365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17959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87133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80426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254120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35469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None/>
            </a:pPr>
            <a:endParaRPr/>
          </a:p>
        </p:txBody>
      </p:sp>
    </p:spTree>
    <p:extLst>
      <p:ext uri="{BB962C8B-B14F-4D97-AF65-F5344CB8AC3E}">
        <p14:creationId xmlns:p14="http://schemas.microsoft.com/office/powerpoint/2010/main" val="84399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lvl="0">
              <a:spcBef>
                <a:spcPts val="600"/>
              </a:spcBef>
              <a:buClr>
                <a:schemeClr val="dk1"/>
              </a:buClr>
              <a:buSzPct val="100000"/>
              <a:buChar char="●"/>
              <a:defRPr sz="3000">
                <a:solidFill>
                  <a:schemeClr val="dk1"/>
                </a:solidFill>
              </a:defRPr>
            </a:lvl1pPr>
            <a:lvl2pPr lvl="1">
              <a:spcBef>
                <a:spcPts val="480"/>
              </a:spcBef>
              <a:buClr>
                <a:schemeClr val="dk1"/>
              </a:buClr>
              <a:buSzPct val="100000"/>
              <a:buChar char="○"/>
              <a:defRPr sz="2400">
                <a:solidFill>
                  <a:schemeClr val="dk1"/>
                </a:solidFill>
              </a:defRPr>
            </a:lvl2pPr>
            <a:lvl3pPr lvl="2">
              <a:spcBef>
                <a:spcPts val="480"/>
              </a:spcBef>
              <a:buClr>
                <a:schemeClr val="dk1"/>
              </a:buClr>
              <a:buSzPct val="100000"/>
              <a:buChar char="■"/>
              <a:defRPr sz="2400">
                <a:solidFill>
                  <a:schemeClr val="dk1"/>
                </a:solidFill>
              </a:defRPr>
            </a:lvl3pPr>
            <a:lvl4pPr lvl="3">
              <a:spcBef>
                <a:spcPts val="360"/>
              </a:spcBef>
              <a:buClr>
                <a:schemeClr val="dk1"/>
              </a:buClr>
              <a:buSzPct val="100000"/>
              <a:buChar char="●"/>
              <a:defRPr sz="1800">
                <a:solidFill>
                  <a:schemeClr val="dk1"/>
                </a:solidFill>
              </a:defRPr>
            </a:lvl4pPr>
            <a:lvl5pPr lvl="4">
              <a:spcBef>
                <a:spcPts val="360"/>
              </a:spcBef>
              <a:buClr>
                <a:schemeClr val="dk1"/>
              </a:buClr>
              <a:buSzPct val="100000"/>
              <a:buChar char="○"/>
              <a:defRPr sz="1800">
                <a:solidFill>
                  <a:schemeClr val="dk1"/>
                </a:solidFill>
              </a:defRPr>
            </a:lvl5pPr>
            <a:lvl6pPr lvl="5">
              <a:spcBef>
                <a:spcPts val="360"/>
              </a:spcBef>
              <a:buClr>
                <a:schemeClr val="dk1"/>
              </a:buClr>
              <a:buSzPct val="100000"/>
              <a:buChar char="■"/>
              <a:defRPr sz="1800">
                <a:solidFill>
                  <a:schemeClr val="dk1"/>
                </a:solidFill>
              </a:defRPr>
            </a:lvl6pPr>
            <a:lvl7pPr lvl="6">
              <a:spcBef>
                <a:spcPts val="360"/>
              </a:spcBef>
              <a:buClr>
                <a:schemeClr val="dk1"/>
              </a:buClr>
              <a:buSzPct val="100000"/>
              <a:buChar char="●"/>
              <a:defRPr sz="1800">
                <a:solidFill>
                  <a:schemeClr val="dk1"/>
                </a:solidFill>
              </a:defRPr>
            </a:lvl7pPr>
            <a:lvl8pPr lvl="7">
              <a:spcBef>
                <a:spcPts val="360"/>
              </a:spcBef>
              <a:buClr>
                <a:schemeClr val="dk1"/>
              </a:buClr>
              <a:buSzPct val="100000"/>
              <a:buChar char="○"/>
              <a:defRPr sz="1800">
                <a:solidFill>
                  <a:schemeClr val="dk1"/>
                </a:solidFill>
              </a:defRPr>
            </a:lvl8pPr>
            <a:lvl9pPr lvl="8">
              <a:spcBef>
                <a:spcPts val="360"/>
              </a:spcBef>
              <a:buClr>
                <a:schemeClr val="dk1"/>
              </a:buClr>
              <a:buSzPct val="100000"/>
              <a:buChar char="■"/>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wgs3pkwbRh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care.gov/glossary/full-time-employe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nextgenpersonalfinanc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abor.ny.gov/ui/dande/title2.shtm#517" TargetMode="External"/><Relationship Id="rId7"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www.nextgenpersonalfinanc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orbes.com/sites/richardtuschman/2012/08/24/using-volunteers-and-interns-is-it-leg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nextgenpersonalfinanc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orbes.com/sites/richardtuschman/2012/08/24/using-volunteers-and-interns-is-it-leg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png"/><Relationship Id="rId4" Type="http://schemas.openxmlformats.org/officeDocument/2006/relationships/hyperlink" Target="http://www.nextgenpersonalfinanc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extgenpersonalfinanc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373625" y="2446125"/>
            <a:ext cx="5958000" cy="857400"/>
          </a:xfrm>
          <a:prstGeom prst="rect">
            <a:avLst/>
          </a:prstGeom>
        </p:spPr>
        <p:txBody>
          <a:bodyPr lIns="91425" tIns="91425" rIns="91425" bIns="91425" anchor="b" anchorCtr="0">
            <a:noAutofit/>
          </a:bodyPr>
          <a:lstStyle/>
          <a:p>
            <a:pPr lvl="0" algn="ctr">
              <a:spcBef>
                <a:spcPts val="0"/>
              </a:spcBef>
              <a:buNone/>
            </a:pPr>
            <a:r>
              <a:rPr lang="en" sz="6000">
                <a:solidFill>
                  <a:srgbClr val="0C4599"/>
                </a:solidFill>
              </a:rPr>
              <a:t>Your Work &amp; Your Identity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
        <p:cNvGrpSpPr/>
        <p:nvPr/>
      </p:nvGrpSpPr>
      <p:grpSpPr>
        <a:xfrm>
          <a:off x="0" y="0"/>
          <a:ext cx="0" cy="0"/>
          <a:chOff x="0" y="0"/>
          <a:chExt cx="0" cy="0"/>
        </a:xfrm>
      </p:grpSpPr>
      <p:sp>
        <p:nvSpPr>
          <p:cNvPr id="85" name="Shape 85"/>
          <p:cNvSpPr txBox="1"/>
          <p:nvPr/>
        </p:nvSpPr>
        <p:spPr>
          <a:xfrm>
            <a:off x="213825" y="1017925"/>
            <a:ext cx="8359800" cy="3000000"/>
          </a:xfrm>
          <a:prstGeom prst="rect">
            <a:avLst/>
          </a:prstGeom>
          <a:noFill/>
          <a:ln>
            <a:noFill/>
          </a:ln>
        </p:spPr>
        <p:txBody>
          <a:bodyPr lIns="91425" tIns="91425" rIns="91425" bIns="91425" anchor="ctr" anchorCtr="0">
            <a:noAutofit/>
          </a:bodyPr>
          <a:lstStyle/>
          <a:p>
            <a:pPr marL="457200" lvl="0" indent="-419100" rtl="0">
              <a:spcBef>
                <a:spcPts val="600"/>
              </a:spcBef>
              <a:buClr>
                <a:srgbClr val="0C4599"/>
              </a:buClr>
              <a:buSzPct val="100000"/>
              <a:buFont typeface="Calibri"/>
              <a:buChar char="●"/>
            </a:pPr>
            <a:r>
              <a:rPr lang="en" sz="3000" i="1">
                <a:solidFill>
                  <a:srgbClr val="0C4599"/>
                </a:solidFill>
                <a:latin typeface="Calibri"/>
                <a:ea typeface="Calibri"/>
                <a:cs typeface="Calibri"/>
                <a:sym typeface="Calibri"/>
              </a:rPr>
              <a:t>Don’t worry if your first job isn’t exactly what you want. Remember that the average American has over 11 jobs in their lifetime.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9"/>
        <p:cNvGrpSpPr/>
        <p:nvPr/>
      </p:nvGrpSpPr>
      <p:grpSpPr>
        <a:xfrm>
          <a:off x="0" y="0"/>
          <a:ext cx="0" cy="0"/>
          <a:chOff x="0" y="0"/>
          <a:chExt cx="0" cy="0"/>
        </a:xfrm>
      </p:grpSpPr>
      <p:sp>
        <p:nvSpPr>
          <p:cNvPr id="90" name="Shape 90"/>
          <p:cNvSpPr txBox="1"/>
          <p:nvPr/>
        </p:nvSpPr>
        <p:spPr>
          <a:xfrm>
            <a:off x="253612" y="162600"/>
            <a:ext cx="8359800" cy="428100"/>
          </a:xfrm>
          <a:prstGeom prst="rect">
            <a:avLst/>
          </a:prstGeom>
          <a:noFill/>
          <a:ln>
            <a:noFill/>
          </a:ln>
        </p:spPr>
        <p:txBody>
          <a:bodyPr lIns="91425" tIns="91425" rIns="91425" bIns="91425" anchor="ctr" anchorCtr="0">
            <a:noAutofit/>
          </a:bodyPr>
          <a:lstStyle/>
          <a:p>
            <a:pPr lvl="0" algn="ctr" rtl="0">
              <a:spcBef>
                <a:spcPts val="600"/>
              </a:spcBef>
              <a:buNone/>
            </a:pPr>
            <a:r>
              <a:rPr lang="en" sz="3000" b="1" i="1" u="sng">
                <a:solidFill>
                  <a:srgbClr val="0C4599"/>
                </a:solidFill>
              </a:rPr>
              <a:t>NO EXPERIENCE??</a:t>
            </a:r>
          </a:p>
        </p:txBody>
      </p:sp>
      <p:sp>
        <p:nvSpPr>
          <p:cNvPr id="91" name="Shape 91" descr="How to find a job: How to find a job with no work experience.  Visit http://www.snagajob.com to find a job near you.  Hi, I'm Amy. I work at Snagajob and today we're going to talk about how to find a job. Specifically, we're going to talk about, &quot;How do I get a job with no experience?&quot; We hear this question a lot from first-time job seekers, teenagers and folks that don't think they have any job experience.  Do you really not have any job experience? Think about it. You've probably done some volunteering, lawn care for the next-door neighbor, babysat for somebody up the street—these jobs are perfectly fine to include on an entry-level resume so don't discount the experience you have from working those positions.  One job seeker that we met actually was fifteen and looking for her first job and she used her experience baking biscuits with her family every Sunday morning as work experience to apply to a biscuit-making job. That's perfect! That's the kind of initiative that employers want to see in a first-time job hunter. They're looking for somebody who is smart and who can apply themselves, and in this instance she already had specific experience doing the job that they were looking for.   Look for any skill or experience you can highlight as work experience. Just because you weren't paid for it, doesn't mean it's not valuable to employers and for finding a job. For most entry-level jobs or summer jobs, employers are really looking for a great attitude, so make sure you bring that bring whatever work experience you already have and you should be pretty well set.  Thanks for watching today! Don't forget to subscribe to our YouTube channel for more great job advice http://www.youtube.com/user/snagajob  Or head over to http://www.snagajob.com and start your job search today.    Do you have job search questions or advice? Comment below!  Share your job search story https://www.facebook.com/SnagAJob  Tweet us a question https://twitter.com/snagajob  Find an interview outfit http://pinterest.com/snagajob/  Tags: how to find job with no experience &quot;how to find a job&quot; teenager teen teenagers teens get search searching interview tips advice part-time full-time part time full career  questions volunteering volunteer question help &quot;job search tips&quot; &quot;job search advice&quot; unemployed &quot;How-to (Conference Subject)&quot; Work Career &quot;how to find work&quot; answer &quot;find work&quot; unemployment finding &quot;how to&quot; summer jobs &quot;summer work&quot; video diy first Internet online Educational Working  Follow us on Twitter: http://twitter.com/snagajob Like our Facebook page: https://www.facebook.com/SnagAJob  http://youtu.be/wgs3pkwbRhQ" title="How to find a job with NO WORK EXPERIENCE - How to find a job [Part 3]">
            <a:hlinkClick r:id="rId3"/>
          </p:cNvPr>
          <p:cNvSpPr/>
          <p:nvPr/>
        </p:nvSpPr>
        <p:spPr>
          <a:xfrm>
            <a:off x="1357675" y="733149"/>
            <a:ext cx="5880475" cy="441035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u="sng">
                <a:solidFill>
                  <a:srgbClr val="0C4599"/>
                </a:solidFill>
              </a:rPr>
              <a:t>Job Application</a:t>
            </a:r>
          </a:p>
        </p:txBody>
      </p:sp>
      <p:sp>
        <p:nvSpPr>
          <p:cNvPr id="110" name="Shape 110"/>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a:spcBef>
                <a:spcPts val="0"/>
              </a:spcBef>
              <a:buNone/>
            </a:pPr>
            <a:r>
              <a:rPr lang="en" dirty="0">
                <a:solidFill>
                  <a:srgbClr val="0C4599"/>
                </a:solidFill>
              </a:rPr>
              <a:t>Fill it out on the spot or take it home?</a:t>
            </a:r>
          </a:p>
          <a:p>
            <a:pPr lvl="0">
              <a:spcBef>
                <a:spcPts val="0"/>
              </a:spcBef>
              <a:buNone/>
            </a:pPr>
            <a:endParaRPr dirty="0">
              <a:solidFill>
                <a:srgbClr val="0C4599"/>
              </a:solidFill>
            </a:endParaRPr>
          </a:p>
          <a:p>
            <a:pPr lvl="0" rtl="0">
              <a:spcBef>
                <a:spcPts val="0"/>
              </a:spcBef>
              <a:buNone/>
            </a:pPr>
            <a:r>
              <a:rPr lang="en" dirty="0">
                <a:solidFill>
                  <a:srgbClr val="0C4599"/>
                </a:solidFill>
              </a:rPr>
              <a:t>What writing utensil to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u="sng">
                <a:solidFill>
                  <a:srgbClr val="0C4599"/>
                </a:solidFill>
              </a:rPr>
              <a:t>Job Application</a:t>
            </a:r>
          </a:p>
        </p:txBody>
      </p:sp>
      <p:pic>
        <p:nvPicPr>
          <p:cNvPr id="97" name="Shape 97"/>
          <p:cNvPicPr preferRelativeResize="0"/>
          <p:nvPr/>
        </p:nvPicPr>
        <p:blipFill rotWithShape="1">
          <a:blip r:embed="rId3">
            <a:alphaModFix/>
          </a:blip>
          <a:srcRect l="1015" t="19854" r="30813" b="17570"/>
          <a:stretch/>
        </p:blipFill>
        <p:spPr>
          <a:xfrm>
            <a:off x="1008074" y="1002275"/>
            <a:ext cx="5580074" cy="3841499"/>
          </a:xfrm>
          <a:prstGeom prst="rect">
            <a:avLst/>
          </a:prstGeom>
          <a:noFill/>
          <a:ln w="19050" cap="flat" cmpd="sng">
            <a:solidFill>
              <a:schemeClr val="dk2"/>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l="2056" t="19579" r="57065" b="38754"/>
          <a:stretch/>
        </p:blipFill>
        <p:spPr>
          <a:xfrm>
            <a:off x="183300" y="173100"/>
            <a:ext cx="3756173" cy="2871499"/>
          </a:xfrm>
          <a:prstGeom prst="rect">
            <a:avLst/>
          </a:prstGeom>
          <a:noFill/>
          <a:ln w="19050" cap="flat" cmpd="sng">
            <a:solidFill>
              <a:schemeClr val="dk2"/>
            </a:solidFill>
            <a:prstDash val="solid"/>
            <a:round/>
            <a:headEnd type="none" w="med" len="med"/>
            <a:tailEnd type="none" w="med" len="med"/>
          </a:ln>
        </p:spPr>
      </p:pic>
      <p:pic>
        <p:nvPicPr>
          <p:cNvPr id="103" name="Shape 103"/>
          <p:cNvPicPr preferRelativeResize="0"/>
          <p:nvPr/>
        </p:nvPicPr>
        <p:blipFill rotWithShape="1">
          <a:blip r:embed="rId4">
            <a:alphaModFix/>
          </a:blip>
          <a:srcRect t="19208" r="33070" b="47929"/>
          <a:stretch/>
        </p:blipFill>
        <p:spPr>
          <a:xfrm>
            <a:off x="3597965" y="1004672"/>
            <a:ext cx="5546035" cy="2195728"/>
          </a:xfrm>
          <a:prstGeom prst="rect">
            <a:avLst/>
          </a:prstGeom>
          <a:noFill/>
          <a:ln w="19050" cap="flat" cmpd="sng">
            <a:solidFill>
              <a:schemeClr val="dk2"/>
            </a:solidFill>
            <a:prstDash val="solid"/>
            <a:round/>
            <a:headEnd type="none" w="med" len="med"/>
            <a:tailEnd type="none" w="med" len="med"/>
          </a:ln>
        </p:spPr>
      </p:pic>
      <p:pic>
        <p:nvPicPr>
          <p:cNvPr id="104" name="Shape 104"/>
          <p:cNvPicPr preferRelativeResize="0"/>
          <p:nvPr/>
        </p:nvPicPr>
        <p:blipFill rotWithShape="1">
          <a:blip r:embed="rId4">
            <a:alphaModFix/>
          </a:blip>
          <a:srcRect t="71478" r="33070" b="5928"/>
          <a:stretch/>
        </p:blipFill>
        <p:spPr>
          <a:xfrm>
            <a:off x="1408572" y="3289853"/>
            <a:ext cx="5946384" cy="1674144"/>
          </a:xfrm>
          <a:prstGeom prst="rect">
            <a:avLst/>
          </a:prstGeom>
          <a:noFill/>
          <a:ln w="19050" cap="flat" cmpd="sng">
            <a:solidFill>
              <a:schemeClr val="dk2"/>
            </a:solidFill>
            <a:prstDash val="solid"/>
            <a:round/>
            <a:headEnd type="none" w="med" len="med"/>
            <a:tailEnd type="none" w="med" len="med"/>
          </a:ln>
        </p:spPr>
      </p:pic>
      <p:cxnSp>
        <p:nvCxnSpPr>
          <p:cNvPr id="3" name="Straight Connector 2"/>
          <p:cNvCxnSpPr/>
          <p:nvPr/>
        </p:nvCxnSpPr>
        <p:spPr>
          <a:xfrm>
            <a:off x="5059018" y="1341783"/>
            <a:ext cx="4055165" cy="993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832213" y="1560443"/>
            <a:ext cx="194641" cy="3314"/>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u="sng">
                <a:solidFill>
                  <a:srgbClr val="0C4599"/>
                </a:solidFill>
              </a:rPr>
              <a:t>5 Factors that Affect Career Choice:</a:t>
            </a:r>
          </a:p>
        </p:txBody>
      </p:sp>
      <p:sp>
        <p:nvSpPr>
          <p:cNvPr id="33" name="Shape 33"/>
          <p:cNvSpPr txBox="1">
            <a:spLocks noGrp="1"/>
          </p:cNvSpPr>
          <p:nvPr>
            <p:ph type="body" idx="1"/>
          </p:nvPr>
        </p:nvSpPr>
        <p:spPr>
          <a:xfrm>
            <a:off x="2836452" y="753028"/>
            <a:ext cx="2994600" cy="3725700"/>
          </a:xfrm>
          <a:prstGeom prst="rect">
            <a:avLst/>
          </a:prstGeom>
        </p:spPr>
        <p:txBody>
          <a:bodyPr lIns="91425" tIns="91425" rIns="91425" bIns="91425" anchor="t" anchorCtr="0">
            <a:noAutofit/>
          </a:bodyPr>
          <a:lstStyle/>
          <a:p>
            <a:pPr marL="457200" lvl="0" indent="-342900" rtl="0">
              <a:lnSpc>
                <a:spcPct val="200000"/>
              </a:lnSpc>
              <a:spcBef>
                <a:spcPts val="0"/>
              </a:spcBef>
              <a:buClr>
                <a:srgbClr val="0C4599"/>
              </a:buClr>
              <a:buSzPct val="100000"/>
            </a:pPr>
            <a:r>
              <a:rPr lang="en" sz="2400" dirty="0">
                <a:solidFill>
                  <a:srgbClr val="0C4599"/>
                </a:solidFill>
              </a:rPr>
              <a:t>Values</a:t>
            </a:r>
          </a:p>
          <a:p>
            <a:pPr marL="457200" lvl="0" indent="-342900" rtl="0">
              <a:lnSpc>
                <a:spcPct val="200000"/>
              </a:lnSpc>
              <a:spcBef>
                <a:spcPts val="0"/>
              </a:spcBef>
              <a:buClr>
                <a:srgbClr val="0C4599"/>
              </a:buClr>
              <a:buSzPct val="100000"/>
            </a:pPr>
            <a:r>
              <a:rPr lang="en" sz="2400" dirty="0">
                <a:solidFill>
                  <a:srgbClr val="0C4599"/>
                </a:solidFill>
              </a:rPr>
              <a:t>Lifestyle</a:t>
            </a:r>
          </a:p>
          <a:p>
            <a:pPr marL="457200" lvl="0" indent="-342900" rtl="0">
              <a:lnSpc>
                <a:spcPct val="200000"/>
              </a:lnSpc>
              <a:spcBef>
                <a:spcPts val="0"/>
              </a:spcBef>
              <a:buClr>
                <a:srgbClr val="0C4599"/>
              </a:buClr>
              <a:buSzPct val="100000"/>
            </a:pPr>
            <a:r>
              <a:rPr lang="en" sz="2400" dirty="0">
                <a:solidFill>
                  <a:srgbClr val="0C4599"/>
                </a:solidFill>
              </a:rPr>
              <a:t>Aptitudes</a:t>
            </a:r>
          </a:p>
          <a:p>
            <a:pPr marL="457200" lvl="0" indent="-342900" rtl="0">
              <a:lnSpc>
                <a:spcPct val="200000"/>
              </a:lnSpc>
              <a:spcBef>
                <a:spcPts val="0"/>
              </a:spcBef>
              <a:buClr>
                <a:srgbClr val="0C4599"/>
              </a:buClr>
              <a:buSzPct val="100000"/>
            </a:pPr>
            <a:r>
              <a:rPr lang="en" sz="2400" dirty="0">
                <a:solidFill>
                  <a:srgbClr val="0C4599"/>
                </a:solidFill>
              </a:rPr>
              <a:t>Interests</a:t>
            </a:r>
          </a:p>
          <a:p>
            <a:pPr marL="457200" lvl="0" indent="-342900" rtl="0">
              <a:lnSpc>
                <a:spcPct val="200000"/>
              </a:lnSpc>
              <a:spcBef>
                <a:spcPts val="0"/>
              </a:spcBef>
              <a:buClr>
                <a:srgbClr val="0C4599"/>
              </a:buClr>
              <a:buSzPct val="100000"/>
            </a:pPr>
            <a:r>
              <a:rPr lang="en" sz="2400" dirty="0">
                <a:solidFill>
                  <a:srgbClr val="0C4599"/>
                </a:solidFill>
              </a:rPr>
              <a:t>Personality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823400"/>
            <a:ext cx="8229600" cy="3725700"/>
          </a:xfrm>
          <a:prstGeom prst="rect">
            <a:avLst/>
          </a:prstGeom>
        </p:spPr>
        <p:txBody>
          <a:bodyPr lIns="91425" tIns="91425" rIns="91425" bIns="91425" anchor="t" anchorCtr="0">
            <a:noAutofit/>
          </a:bodyPr>
          <a:lstStyle/>
          <a:p>
            <a:pPr lvl="0" rtl="0">
              <a:spcBef>
                <a:spcPts val="0"/>
              </a:spcBef>
              <a:buNone/>
            </a:pPr>
            <a:r>
              <a:rPr lang="en" sz="2400" b="1" u="sng" dirty="0">
                <a:solidFill>
                  <a:srgbClr val="0C4599"/>
                </a:solidFill>
                <a:latin typeface="Calibri"/>
                <a:ea typeface="Calibri"/>
                <a:cs typeface="Calibri"/>
                <a:sym typeface="Calibri"/>
              </a:rPr>
              <a:t>2 Basic Distinctions in Types of Work:</a:t>
            </a:r>
          </a:p>
          <a:p>
            <a:pPr marL="457200" lvl="0" indent="-381000" rtl="0">
              <a:spcBef>
                <a:spcPts val="0"/>
              </a:spcBef>
              <a:buClr>
                <a:srgbClr val="0C4599"/>
              </a:buClr>
              <a:buSzPct val="100000"/>
              <a:buFont typeface="Calibri"/>
              <a:buAutoNum type="arabicPeriod"/>
            </a:pPr>
            <a:r>
              <a:rPr lang="en" sz="2400" u="sng" dirty="0">
                <a:solidFill>
                  <a:srgbClr val="0C4599"/>
                </a:solidFill>
                <a:latin typeface="Calibri"/>
                <a:ea typeface="Calibri"/>
                <a:cs typeface="Calibri"/>
                <a:sym typeface="Calibri"/>
                <a:hlinkClick r:id="rId3"/>
              </a:rPr>
              <a:t>Full-Time</a:t>
            </a:r>
            <a:r>
              <a:rPr lang="en" sz="2400" dirty="0">
                <a:solidFill>
                  <a:srgbClr val="0C4599"/>
                </a:solidFill>
                <a:latin typeface="Calibri"/>
                <a:ea typeface="Calibri"/>
                <a:cs typeface="Calibri"/>
                <a:sym typeface="Calibri"/>
              </a:rPr>
              <a:t> </a:t>
            </a:r>
            <a:endParaRPr lang="en" sz="2400" dirty="0" smtClean="0">
              <a:solidFill>
                <a:srgbClr val="0C4599"/>
              </a:solidFill>
              <a:latin typeface="Calibri"/>
              <a:ea typeface="Calibri"/>
              <a:cs typeface="Calibri"/>
              <a:sym typeface="Calibri"/>
            </a:endParaRPr>
          </a:p>
          <a:p>
            <a:pPr marL="76200" lvl="0" rtl="0">
              <a:spcBef>
                <a:spcPts val="0"/>
              </a:spcBef>
              <a:buClr>
                <a:srgbClr val="0C4599"/>
              </a:buClr>
              <a:buSzPct val="100000"/>
              <a:buNone/>
            </a:pPr>
            <a:r>
              <a:rPr lang="en" sz="2400" dirty="0" smtClean="0">
                <a:solidFill>
                  <a:srgbClr val="0C4599"/>
                </a:solidFill>
                <a:latin typeface="Calibri"/>
                <a:ea typeface="Calibri"/>
                <a:cs typeface="Calibri"/>
                <a:sym typeface="Calibri"/>
              </a:rPr>
              <a:t>	–An </a:t>
            </a:r>
            <a:r>
              <a:rPr lang="en" sz="2400" dirty="0">
                <a:solidFill>
                  <a:srgbClr val="0C4599"/>
                </a:solidFill>
                <a:latin typeface="Calibri"/>
                <a:ea typeface="Calibri"/>
                <a:cs typeface="Calibri"/>
                <a:sym typeface="Calibri"/>
              </a:rPr>
              <a:t>employee who works an average of </a:t>
            </a:r>
            <a:r>
              <a:rPr lang="en" sz="2400" u="sng" dirty="0">
                <a:solidFill>
                  <a:srgbClr val="0C4599"/>
                </a:solidFill>
                <a:latin typeface="Calibri"/>
                <a:ea typeface="Calibri"/>
                <a:cs typeface="Calibri"/>
                <a:sym typeface="Calibri"/>
              </a:rPr>
              <a:t>at least</a:t>
            </a:r>
            <a:r>
              <a:rPr lang="en" sz="2400" dirty="0">
                <a:solidFill>
                  <a:srgbClr val="0C4599"/>
                </a:solidFill>
                <a:latin typeface="Calibri"/>
                <a:ea typeface="Calibri"/>
                <a:cs typeface="Calibri"/>
                <a:sym typeface="Calibri"/>
              </a:rPr>
              <a:t> 30 hours </a:t>
            </a:r>
            <a:r>
              <a:rPr lang="en" sz="2400" dirty="0" smtClean="0">
                <a:solidFill>
                  <a:srgbClr val="0C4599"/>
                </a:solidFill>
                <a:latin typeface="Calibri"/>
                <a:ea typeface="Calibri"/>
                <a:cs typeface="Calibri"/>
                <a:sym typeface="Calibri"/>
              </a:rPr>
              <a:t>	per </a:t>
            </a:r>
            <a:r>
              <a:rPr lang="en" sz="2400" dirty="0" smtClean="0">
                <a:solidFill>
                  <a:srgbClr val="0C4599"/>
                </a:solidFill>
                <a:latin typeface="Calibri"/>
                <a:ea typeface="Calibri"/>
                <a:cs typeface="Calibri"/>
                <a:sym typeface="Calibri"/>
              </a:rPr>
              <a:t>week</a:t>
            </a:r>
          </a:p>
          <a:p>
            <a:pPr marL="76200" lvl="0" rtl="0">
              <a:spcBef>
                <a:spcPts val="0"/>
              </a:spcBef>
              <a:buClr>
                <a:srgbClr val="0C4599"/>
              </a:buClr>
              <a:buSzPct val="100000"/>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Depending on company = 30, 35, or 40 hours</a:t>
            </a:r>
            <a:endParaRPr lang="en" sz="2400" dirty="0">
              <a:solidFill>
                <a:srgbClr val="0C4599"/>
              </a:solidFill>
              <a:latin typeface="Calibri"/>
              <a:ea typeface="Calibri"/>
              <a:cs typeface="Calibri"/>
              <a:sym typeface="Calibri"/>
            </a:endParaRPr>
          </a:p>
          <a:p>
            <a:pPr marL="76200" lvl="0" rtl="0">
              <a:spcBef>
                <a:spcPts val="0"/>
              </a:spcBef>
              <a:buClr>
                <a:srgbClr val="0C4599"/>
              </a:buClr>
              <a:buSzPct val="100000"/>
              <a:buNone/>
            </a:pPr>
            <a:endParaRPr lang="en" sz="2400" dirty="0">
              <a:solidFill>
                <a:srgbClr val="0C4599"/>
              </a:solidFill>
              <a:latin typeface="Calibri"/>
              <a:ea typeface="Calibri"/>
              <a:cs typeface="Calibri"/>
              <a:sym typeface="Calibri"/>
              <a:hlinkClick r:id="rId3"/>
            </a:endParaRPr>
          </a:p>
          <a:p>
            <a:pPr marL="76200" lvl="0" rtl="0">
              <a:spcBef>
                <a:spcPts val="0"/>
              </a:spcBef>
              <a:buClr>
                <a:srgbClr val="0C4599"/>
              </a:buClr>
              <a:buSzPct val="100000"/>
              <a:buNone/>
            </a:pPr>
            <a:r>
              <a:rPr lang="en" sz="2400" dirty="0" smtClean="0">
                <a:solidFill>
                  <a:srgbClr val="0C4599"/>
                </a:solidFill>
                <a:latin typeface="Calibri"/>
                <a:ea typeface="Calibri"/>
                <a:cs typeface="Calibri"/>
                <a:sym typeface="Calibri"/>
              </a:rPr>
              <a:t>2.  </a:t>
            </a:r>
            <a:r>
              <a:rPr lang="en" sz="2400" u="sng" dirty="0" smtClean="0">
                <a:solidFill>
                  <a:srgbClr val="0C4599"/>
                </a:solidFill>
                <a:latin typeface="Calibri"/>
                <a:ea typeface="Calibri"/>
                <a:cs typeface="Calibri"/>
                <a:sym typeface="Calibri"/>
                <a:hlinkClick r:id="rId3"/>
              </a:rPr>
              <a:t>Part-Time</a:t>
            </a:r>
            <a:r>
              <a:rPr lang="en" sz="2400" dirty="0" smtClean="0">
                <a:solidFill>
                  <a:srgbClr val="0C4599"/>
                </a:solidFill>
                <a:latin typeface="Calibri"/>
                <a:ea typeface="Calibri"/>
                <a:cs typeface="Calibri"/>
                <a:sym typeface="Calibri"/>
              </a:rPr>
              <a:t> </a:t>
            </a:r>
          </a:p>
          <a:p>
            <a:pPr marL="76200" lvl="0" rtl="0">
              <a:spcBef>
                <a:spcPts val="0"/>
              </a:spcBef>
              <a:buClr>
                <a:srgbClr val="0C4599"/>
              </a:buClr>
              <a:buSzPct val="100000"/>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a:t>
            </a:r>
            <a:r>
              <a:rPr lang="en" sz="2400" dirty="0">
                <a:solidFill>
                  <a:srgbClr val="0C4599"/>
                </a:solidFill>
                <a:latin typeface="Calibri"/>
                <a:ea typeface="Calibri"/>
                <a:cs typeface="Calibri"/>
                <a:sym typeface="Calibri"/>
              </a:rPr>
              <a:t>An employee who works an average of </a:t>
            </a:r>
            <a:r>
              <a:rPr lang="en" sz="2400" u="sng" dirty="0">
                <a:solidFill>
                  <a:srgbClr val="0C4599"/>
                </a:solidFill>
                <a:latin typeface="Calibri"/>
                <a:ea typeface="Calibri"/>
                <a:cs typeface="Calibri"/>
                <a:sym typeface="Calibri"/>
              </a:rPr>
              <a:t>less than</a:t>
            </a:r>
            <a:r>
              <a:rPr lang="en" sz="2400" dirty="0">
                <a:solidFill>
                  <a:srgbClr val="0C4599"/>
                </a:solidFill>
                <a:latin typeface="Calibri"/>
                <a:ea typeface="Calibri"/>
                <a:cs typeface="Calibri"/>
                <a:sym typeface="Calibri"/>
              </a:rPr>
              <a:t> 30 </a:t>
            </a:r>
            <a:r>
              <a:rPr lang="en" sz="2400" dirty="0" smtClean="0">
                <a:solidFill>
                  <a:srgbClr val="0C4599"/>
                </a:solidFill>
                <a:latin typeface="Calibri"/>
                <a:ea typeface="Calibri"/>
                <a:cs typeface="Calibri"/>
                <a:sym typeface="Calibri"/>
              </a:rPr>
              <a:t>	hours </a:t>
            </a:r>
            <a:r>
              <a:rPr lang="en" sz="2400" dirty="0">
                <a:solidFill>
                  <a:srgbClr val="0C4599"/>
                </a:solidFill>
                <a:latin typeface="Calibri"/>
                <a:ea typeface="Calibri"/>
                <a:cs typeface="Calibri"/>
                <a:sym typeface="Calibri"/>
              </a:rPr>
              <a:t>per week</a:t>
            </a:r>
          </a:p>
          <a:p>
            <a:pPr marL="457200" lvl="0" indent="-457200" rtl="0">
              <a:spcBef>
                <a:spcPts val="0"/>
              </a:spcBef>
              <a:buFont typeface="+mj-lt"/>
              <a:buAutoNum type="arabicPeriod"/>
            </a:pPr>
            <a:endParaRPr sz="2400" dirty="0">
              <a:solidFill>
                <a:srgbClr val="0C4599"/>
              </a:solidFill>
              <a:latin typeface="Calibri"/>
              <a:ea typeface="Calibri"/>
              <a:cs typeface="Calibri"/>
              <a:sym typeface="Calibri"/>
            </a:endParaRPr>
          </a:p>
        </p:txBody>
      </p:sp>
      <p:pic>
        <p:nvPicPr>
          <p:cNvPr id="45" name="Shape 45" descr="NGPF_LG.png">
            <a:hlinkClick r:id="rId4"/>
          </p:cNvPr>
          <p:cNvPicPr preferRelativeResize="0"/>
          <p:nvPr/>
        </p:nvPicPr>
        <p:blipFill>
          <a:blip r:embed="rId5">
            <a:alphaModFix/>
          </a:blip>
          <a:stretch>
            <a:fillRect/>
          </a:stretch>
        </p:blipFill>
        <p:spPr>
          <a:xfrm>
            <a:off x="168925" y="137175"/>
            <a:ext cx="1287200" cy="64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57200" y="411675"/>
            <a:ext cx="8229600" cy="3725700"/>
          </a:xfrm>
          <a:prstGeom prst="rect">
            <a:avLst/>
          </a:prstGeom>
        </p:spPr>
        <p:txBody>
          <a:bodyPr lIns="91425" tIns="91425" rIns="91425" bIns="91425" anchor="t" anchorCtr="0">
            <a:noAutofit/>
          </a:bodyPr>
          <a:lstStyle/>
          <a:p>
            <a:pPr lvl="0" algn="ctr" rtl="0">
              <a:spcBef>
                <a:spcPts val="0"/>
              </a:spcBef>
              <a:buNone/>
            </a:pPr>
            <a:r>
              <a:rPr lang="en" sz="2400" b="1" u="sng" dirty="0">
                <a:solidFill>
                  <a:srgbClr val="0C4599"/>
                </a:solidFill>
                <a:latin typeface="Calibri"/>
                <a:ea typeface="Calibri"/>
                <a:cs typeface="Calibri"/>
                <a:sym typeface="Calibri"/>
              </a:rPr>
              <a:t>Paid vs Unpaid</a:t>
            </a:r>
          </a:p>
          <a:p>
            <a:pPr lvl="0">
              <a:spcBef>
                <a:spcPts val="0"/>
              </a:spcBef>
              <a:buNone/>
            </a:pPr>
            <a:r>
              <a:rPr lang="en" sz="2400" u="sng" dirty="0">
                <a:solidFill>
                  <a:srgbClr val="0C4599"/>
                </a:solidFill>
                <a:latin typeface="Calibri"/>
                <a:ea typeface="Calibri"/>
                <a:cs typeface="Calibri"/>
                <a:sym typeface="Calibri"/>
                <a:hlinkClick r:id="rId3"/>
              </a:rPr>
              <a:t>Paid Work</a:t>
            </a:r>
            <a:r>
              <a:rPr lang="en" sz="2400" dirty="0">
                <a:solidFill>
                  <a:srgbClr val="0C4599"/>
                </a:solidFill>
                <a:latin typeface="Calibri"/>
                <a:ea typeface="Calibri"/>
                <a:cs typeface="Calibri"/>
                <a:sym typeface="Calibri"/>
              </a:rPr>
              <a:t> </a:t>
            </a:r>
          </a:p>
          <a:p>
            <a:pPr marL="457200" lvl="0" indent="-368300" rtl="0">
              <a:spcBef>
                <a:spcPts val="0"/>
              </a:spcBef>
              <a:buClr>
                <a:srgbClr val="0C4599"/>
              </a:buClr>
              <a:buSzPct val="100000"/>
              <a:buFont typeface="Calibri"/>
              <a:buChar char="-"/>
            </a:pPr>
            <a:r>
              <a:rPr lang="en" sz="2200" dirty="0" smtClean="0">
                <a:solidFill>
                  <a:srgbClr val="0C4599"/>
                </a:solidFill>
                <a:latin typeface="Calibri"/>
                <a:ea typeface="Calibri"/>
                <a:cs typeface="Calibri"/>
                <a:sym typeface="Calibri"/>
              </a:rPr>
              <a:t>Given </a:t>
            </a:r>
            <a:r>
              <a:rPr lang="en" sz="2200" dirty="0">
                <a:solidFill>
                  <a:srgbClr val="0C4599"/>
                </a:solidFill>
                <a:latin typeface="Calibri"/>
                <a:ea typeface="Calibri"/>
                <a:cs typeface="Calibri"/>
                <a:sym typeface="Calibri"/>
              </a:rPr>
              <a:t>“compensation for employment” </a:t>
            </a:r>
            <a:r>
              <a:rPr lang="en" sz="2200" dirty="0" smtClean="0">
                <a:solidFill>
                  <a:srgbClr val="0C4599"/>
                </a:solidFill>
                <a:latin typeface="Calibri"/>
                <a:ea typeface="Calibri"/>
                <a:cs typeface="Calibri"/>
                <a:sym typeface="Calibri"/>
              </a:rPr>
              <a:t>including:</a:t>
            </a:r>
          </a:p>
          <a:p>
            <a:pPr marL="88900" lvl="0" rtl="0">
              <a:spcBef>
                <a:spcPts val="0"/>
              </a:spcBef>
              <a:buClr>
                <a:srgbClr val="0C4599"/>
              </a:buClr>
              <a:buSzPct val="100000"/>
              <a:buNone/>
            </a:pPr>
            <a:r>
              <a:rPr lang="en" sz="2200" dirty="0" smtClean="0">
                <a:solidFill>
                  <a:srgbClr val="0C4599"/>
                </a:solidFill>
                <a:latin typeface="Calibri"/>
                <a:ea typeface="Calibri"/>
                <a:cs typeface="Calibri"/>
                <a:sym typeface="Calibri"/>
              </a:rPr>
              <a:t>	- Paychecks </a:t>
            </a:r>
          </a:p>
          <a:p>
            <a:pPr marL="88900" lvl="0" rtl="0">
              <a:spcBef>
                <a:spcPts val="0"/>
              </a:spcBef>
              <a:buClr>
                <a:srgbClr val="0C4599"/>
              </a:buClr>
              <a:buSzPct val="100000"/>
              <a:buNone/>
            </a:pPr>
            <a:r>
              <a:rPr lang="en" sz="2200" dirty="0">
                <a:solidFill>
                  <a:srgbClr val="0C4599"/>
                </a:solidFill>
                <a:latin typeface="Calibri"/>
                <a:ea typeface="Calibri"/>
                <a:cs typeface="Calibri"/>
                <a:sym typeface="Calibri"/>
              </a:rPr>
              <a:t>	</a:t>
            </a:r>
            <a:r>
              <a:rPr lang="en" sz="2200" dirty="0" smtClean="0">
                <a:solidFill>
                  <a:srgbClr val="0C4599"/>
                </a:solidFill>
                <a:latin typeface="Calibri"/>
                <a:ea typeface="Calibri"/>
                <a:cs typeface="Calibri"/>
                <a:sym typeface="Calibri"/>
              </a:rPr>
              <a:t>- </a:t>
            </a:r>
            <a:r>
              <a:rPr lang="en" sz="2200" dirty="0" smtClean="0">
                <a:solidFill>
                  <a:srgbClr val="0C4599"/>
                </a:solidFill>
                <a:latin typeface="Calibri"/>
                <a:ea typeface="Calibri"/>
                <a:cs typeface="Calibri"/>
                <a:sym typeface="Calibri"/>
              </a:rPr>
              <a:t>Other </a:t>
            </a:r>
            <a:r>
              <a:rPr lang="en" sz="2200" dirty="0">
                <a:solidFill>
                  <a:srgbClr val="0C4599"/>
                </a:solidFill>
                <a:latin typeface="Calibri"/>
                <a:ea typeface="Calibri"/>
                <a:cs typeface="Calibri"/>
                <a:sym typeface="Calibri"/>
              </a:rPr>
              <a:t>tangible </a:t>
            </a:r>
            <a:r>
              <a:rPr lang="en" sz="2200" dirty="0" smtClean="0">
                <a:solidFill>
                  <a:srgbClr val="0C4599"/>
                </a:solidFill>
                <a:latin typeface="Calibri"/>
                <a:ea typeface="Calibri"/>
                <a:cs typeface="Calibri"/>
                <a:sym typeface="Calibri"/>
              </a:rPr>
              <a:t>benefits: </a:t>
            </a:r>
            <a:endParaRPr lang="en" sz="2200" dirty="0" smtClean="0">
              <a:solidFill>
                <a:srgbClr val="0C4599"/>
              </a:solidFill>
              <a:latin typeface="Calibri"/>
              <a:ea typeface="Calibri"/>
              <a:cs typeface="Calibri"/>
              <a:sym typeface="Calibri"/>
            </a:endParaRPr>
          </a:p>
          <a:p>
            <a:pPr marL="88900" lvl="0">
              <a:buClr>
                <a:srgbClr val="0C4599"/>
              </a:buClr>
              <a:buNone/>
            </a:pPr>
            <a:r>
              <a:rPr lang="en" sz="2200" dirty="0">
                <a:solidFill>
                  <a:srgbClr val="0C4599"/>
                </a:solidFill>
                <a:latin typeface="Calibri"/>
                <a:ea typeface="Calibri"/>
                <a:cs typeface="Calibri"/>
                <a:sym typeface="Calibri"/>
              </a:rPr>
              <a:t>	 </a:t>
            </a:r>
            <a:r>
              <a:rPr lang="en" sz="2200" dirty="0" smtClean="0">
                <a:solidFill>
                  <a:srgbClr val="0C4599"/>
                </a:solidFill>
                <a:latin typeface="Calibri"/>
                <a:ea typeface="Calibri"/>
                <a:cs typeface="Calibri"/>
                <a:sym typeface="Calibri"/>
              </a:rPr>
              <a:t>     - health insurance		-  sick pay</a:t>
            </a:r>
          </a:p>
          <a:p>
            <a:pPr marL="88900" lvl="0">
              <a:buClr>
                <a:srgbClr val="0C4599"/>
              </a:buClr>
              <a:buNone/>
            </a:pPr>
            <a:r>
              <a:rPr lang="en" sz="2200" dirty="0">
                <a:solidFill>
                  <a:srgbClr val="0C4599"/>
                </a:solidFill>
                <a:latin typeface="Calibri"/>
                <a:ea typeface="Calibri"/>
                <a:cs typeface="Calibri"/>
                <a:sym typeface="Calibri"/>
              </a:rPr>
              <a:t>	 </a:t>
            </a:r>
            <a:r>
              <a:rPr lang="en" sz="2200" dirty="0" smtClean="0">
                <a:solidFill>
                  <a:srgbClr val="0C4599"/>
                </a:solidFill>
                <a:latin typeface="Calibri"/>
                <a:ea typeface="Calibri"/>
                <a:cs typeface="Calibri"/>
                <a:sym typeface="Calibri"/>
              </a:rPr>
              <a:t>     - company stock		- </a:t>
            </a:r>
            <a:r>
              <a:rPr lang="en" sz="2200" dirty="0" smtClean="0">
                <a:solidFill>
                  <a:srgbClr val="0C4599"/>
                </a:solidFill>
                <a:latin typeface="Calibri"/>
                <a:ea typeface="Calibri"/>
                <a:cs typeface="Calibri"/>
              </a:rPr>
              <a:t>vacation time</a:t>
            </a:r>
            <a:endParaRPr lang="en" sz="2200" dirty="0">
              <a:solidFill>
                <a:srgbClr val="0C4599"/>
              </a:solidFill>
              <a:latin typeface="Calibri"/>
              <a:ea typeface="Calibri"/>
              <a:cs typeface="Calibri"/>
              <a:sym typeface="Calibri"/>
            </a:endParaRPr>
          </a:p>
          <a:p>
            <a:pPr lvl="0" rtl="0">
              <a:spcBef>
                <a:spcPts val="0"/>
              </a:spcBef>
              <a:buNone/>
            </a:pPr>
            <a:endParaRPr sz="2400" dirty="0">
              <a:solidFill>
                <a:srgbClr val="0C4599"/>
              </a:solidFill>
              <a:latin typeface="Calibri"/>
              <a:ea typeface="Calibri"/>
              <a:cs typeface="Calibri"/>
              <a:sym typeface="Calibri"/>
            </a:endParaRPr>
          </a:p>
          <a:p>
            <a:pPr lvl="0">
              <a:spcBef>
                <a:spcPts val="0"/>
              </a:spcBef>
              <a:buNone/>
            </a:pPr>
            <a:r>
              <a:rPr lang="en" sz="2400" u="sng" dirty="0">
                <a:solidFill>
                  <a:srgbClr val="0C4599"/>
                </a:solidFill>
                <a:latin typeface="Calibri"/>
                <a:ea typeface="Calibri"/>
                <a:cs typeface="Calibri"/>
                <a:sym typeface="Calibri"/>
              </a:rPr>
              <a:t>Unpaid Work</a:t>
            </a:r>
            <a:r>
              <a:rPr lang="en" sz="2400" dirty="0">
                <a:solidFill>
                  <a:srgbClr val="0C4599"/>
                </a:solidFill>
                <a:latin typeface="Calibri"/>
                <a:ea typeface="Calibri"/>
                <a:cs typeface="Calibri"/>
                <a:sym typeface="Calibri"/>
              </a:rPr>
              <a:t> </a:t>
            </a:r>
          </a:p>
          <a:p>
            <a:pPr marL="457200" lvl="0" indent="-368300" rtl="0">
              <a:spcBef>
                <a:spcPts val="0"/>
              </a:spcBef>
              <a:buClr>
                <a:srgbClr val="0C4599"/>
              </a:buClr>
              <a:buSzPct val="100000"/>
              <a:buFont typeface="Calibri"/>
              <a:buChar char="-"/>
            </a:pPr>
            <a:r>
              <a:rPr lang="en" sz="2200" dirty="0" smtClean="0">
                <a:solidFill>
                  <a:srgbClr val="0C4599"/>
                </a:solidFill>
                <a:latin typeface="Calibri"/>
                <a:ea typeface="Calibri"/>
                <a:cs typeface="Calibri"/>
                <a:sym typeface="Calibri"/>
              </a:rPr>
              <a:t>Not </a:t>
            </a:r>
            <a:r>
              <a:rPr lang="en" sz="2200" dirty="0">
                <a:solidFill>
                  <a:srgbClr val="0C4599"/>
                </a:solidFill>
                <a:latin typeface="Calibri"/>
                <a:ea typeface="Calibri"/>
                <a:cs typeface="Calibri"/>
                <a:sym typeface="Calibri"/>
              </a:rPr>
              <a:t>given any monetary compensation for </a:t>
            </a:r>
            <a:r>
              <a:rPr lang="en" sz="2200" dirty="0" smtClean="0">
                <a:solidFill>
                  <a:srgbClr val="0C4599"/>
                </a:solidFill>
                <a:latin typeface="Calibri"/>
                <a:ea typeface="Calibri"/>
                <a:cs typeface="Calibri"/>
                <a:sym typeface="Calibri"/>
              </a:rPr>
              <a:t>work</a:t>
            </a:r>
            <a:endParaRPr lang="en" sz="2200" dirty="0">
              <a:solidFill>
                <a:srgbClr val="0C4599"/>
              </a:solidFill>
              <a:latin typeface="Calibri"/>
              <a:ea typeface="Calibri"/>
              <a:cs typeface="Calibri"/>
              <a:sym typeface="Calibri"/>
            </a:endParaRPr>
          </a:p>
          <a:p>
            <a:pPr marL="914400" lvl="0" indent="-368300" rtl="0">
              <a:spcBef>
                <a:spcPts val="0"/>
              </a:spcBef>
              <a:buClr>
                <a:srgbClr val="0C4599"/>
              </a:buClr>
              <a:buSzPct val="100000"/>
              <a:buFont typeface="Calibri"/>
            </a:pPr>
            <a:r>
              <a:rPr lang="en" sz="2200" dirty="0" smtClean="0">
                <a:solidFill>
                  <a:srgbClr val="0C4599"/>
                </a:solidFill>
                <a:latin typeface="Calibri"/>
                <a:ea typeface="Calibri"/>
                <a:cs typeface="Calibri"/>
                <a:sym typeface="Calibri"/>
              </a:rPr>
              <a:t>Gain= work </a:t>
            </a:r>
            <a:r>
              <a:rPr lang="en" sz="2200" dirty="0">
                <a:solidFill>
                  <a:srgbClr val="0C4599"/>
                </a:solidFill>
                <a:latin typeface="Calibri"/>
                <a:ea typeface="Calibri"/>
                <a:cs typeface="Calibri"/>
                <a:sym typeface="Calibri"/>
              </a:rPr>
              <a:t>experience, a sense of accomplishment, etc.</a:t>
            </a:r>
          </a:p>
        </p:txBody>
      </p:sp>
      <p:pic>
        <p:nvPicPr>
          <p:cNvPr id="51" name="Shape 51" descr="NGPF_LG.png">
            <a:hlinkClick r:id="rId4"/>
          </p:cNvPr>
          <p:cNvPicPr preferRelativeResize="0"/>
          <p:nvPr/>
        </p:nvPicPr>
        <p:blipFill>
          <a:blip r:embed="rId5">
            <a:alphaModFix/>
          </a:blip>
          <a:stretch>
            <a:fillRect/>
          </a:stretch>
        </p:blipFill>
        <p:spPr>
          <a:xfrm>
            <a:off x="168925" y="137175"/>
            <a:ext cx="1287200" cy="643600"/>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447" y="2274525"/>
            <a:ext cx="972403" cy="72930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3388" y="1549597"/>
            <a:ext cx="890835" cy="996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spcBef>
                <a:spcPts val="0"/>
              </a:spcBef>
              <a:buNone/>
            </a:pPr>
            <a:r>
              <a:rPr lang="en" sz="2400" b="1" u="sng" dirty="0">
                <a:solidFill>
                  <a:srgbClr val="0C4599"/>
                </a:solidFill>
                <a:latin typeface="Calibri"/>
                <a:ea typeface="Calibri"/>
                <a:cs typeface="Calibri"/>
                <a:sym typeface="Calibri"/>
              </a:rPr>
              <a:t>2 Types of Unpaid </a:t>
            </a:r>
            <a:r>
              <a:rPr lang="en" sz="2400" b="1" u="sng" dirty="0" smtClean="0">
                <a:solidFill>
                  <a:srgbClr val="0C4599"/>
                </a:solidFill>
                <a:latin typeface="Calibri"/>
                <a:ea typeface="Calibri"/>
                <a:cs typeface="Calibri"/>
                <a:sym typeface="Calibri"/>
              </a:rPr>
              <a:t>Work</a:t>
            </a:r>
          </a:p>
          <a:p>
            <a:pPr lvl="0">
              <a:spcBef>
                <a:spcPts val="0"/>
              </a:spcBef>
              <a:buNone/>
            </a:pPr>
            <a:endParaRPr lang="en" sz="2400" b="1" u="sng" dirty="0">
              <a:solidFill>
                <a:srgbClr val="0C4599"/>
              </a:solidFill>
              <a:latin typeface="Calibri"/>
              <a:ea typeface="Calibri"/>
              <a:cs typeface="Calibri"/>
              <a:sym typeface="Calibri"/>
            </a:endParaRPr>
          </a:p>
          <a:p>
            <a:pPr marL="457200" lvl="0" indent="-381000" rtl="0">
              <a:spcBef>
                <a:spcPts val="0"/>
              </a:spcBef>
              <a:buClr>
                <a:srgbClr val="0C4599"/>
              </a:buClr>
              <a:buSzPct val="100000"/>
              <a:buFont typeface="Calibri"/>
              <a:buAutoNum type="alphaUcPeriod"/>
            </a:pPr>
            <a:r>
              <a:rPr lang="en" sz="2400" u="sng" dirty="0">
                <a:solidFill>
                  <a:srgbClr val="0C4599"/>
                </a:solidFill>
                <a:latin typeface="Calibri"/>
                <a:ea typeface="Calibri"/>
                <a:cs typeface="Calibri"/>
                <a:sym typeface="Calibri"/>
                <a:hlinkClick r:id="rId3"/>
              </a:rPr>
              <a:t>Volunteer</a:t>
            </a:r>
            <a:r>
              <a:rPr lang="en" sz="2400" dirty="0">
                <a:solidFill>
                  <a:srgbClr val="0C4599"/>
                </a:solidFill>
                <a:latin typeface="Calibri"/>
                <a:ea typeface="Calibri"/>
                <a:cs typeface="Calibri"/>
                <a:sym typeface="Calibri"/>
              </a:rPr>
              <a:t> </a:t>
            </a:r>
            <a:endParaRPr lang="en" sz="2400" dirty="0" smtClean="0">
              <a:solidFill>
                <a:srgbClr val="0C4599"/>
              </a:solidFill>
              <a:latin typeface="Calibri"/>
              <a:ea typeface="Calibri"/>
              <a:cs typeface="Calibri"/>
              <a:sym typeface="Calibri"/>
            </a:endParaRPr>
          </a:p>
          <a:p>
            <a:pPr marL="76200" lvl="0" rtl="0">
              <a:spcBef>
                <a:spcPts val="0"/>
              </a:spcBef>
              <a:buClr>
                <a:srgbClr val="0C4599"/>
              </a:buClr>
              <a:buSzPct val="100000"/>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Works part-time for a </a:t>
            </a:r>
            <a:r>
              <a:rPr lang="en" sz="2400" dirty="0">
                <a:solidFill>
                  <a:srgbClr val="0C4599"/>
                </a:solidFill>
                <a:latin typeface="Calibri"/>
                <a:ea typeface="Calibri"/>
                <a:cs typeface="Calibri"/>
                <a:sym typeface="Calibri"/>
              </a:rPr>
              <a:t>company </a:t>
            </a:r>
            <a:r>
              <a:rPr lang="en" sz="2400" dirty="0" smtClean="0">
                <a:solidFill>
                  <a:srgbClr val="0C4599"/>
                </a:solidFill>
                <a:latin typeface="Calibri"/>
                <a:ea typeface="Calibri"/>
                <a:cs typeface="Calibri"/>
                <a:sym typeface="Calibri"/>
              </a:rPr>
              <a:t>/ organization</a:t>
            </a:r>
          </a:p>
          <a:p>
            <a:pPr marL="76200" lvl="0" rtl="0">
              <a:spcBef>
                <a:spcPts val="0"/>
              </a:spcBef>
              <a:buClr>
                <a:srgbClr val="0C4599"/>
              </a:buClr>
              <a:buSzPct val="100000"/>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Implies you are not paid</a:t>
            </a:r>
          </a:p>
          <a:p>
            <a:pPr marL="76200" lvl="0" rtl="0">
              <a:spcBef>
                <a:spcPts val="0"/>
              </a:spcBef>
              <a:buClr>
                <a:srgbClr val="0C4599"/>
              </a:buClr>
              <a:buSzPct val="100000"/>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Want to be helpful</a:t>
            </a:r>
          </a:p>
          <a:p>
            <a:pPr marL="76200" lvl="0" rtl="0">
              <a:spcBef>
                <a:spcPts val="0"/>
              </a:spcBef>
              <a:buClr>
                <a:srgbClr val="0C4599"/>
              </a:buClr>
              <a:buSzPct val="100000"/>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 don’t necessary want a career in the field</a:t>
            </a:r>
            <a:endParaRPr lang="en" sz="2400" dirty="0">
              <a:solidFill>
                <a:srgbClr val="0C4599"/>
              </a:solidFill>
              <a:latin typeface="Calibri"/>
              <a:ea typeface="Calibri"/>
              <a:cs typeface="Calibri"/>
              <a:sym typeface="Calibri"/>
            </a:endParaRPr>
          </a:p>
        </p:txBody>
      </p:sp>
      <p:pic>
        <p:nvPicPr>
          <p:cNvPr id="74" name="Shape 74" descr="NGPF_LG.png">
            <a:hlinkClick r:id="rId4"/>
          </p:cNvPr>
          <p:cNvPicPr preferRelativeResize="0"/>
          <p:nvPr/>
        </p:nvPicPr>
        <p:blipFill>
          <a:blip r:embed="rId5">
            <a:alphaModFix/>
          </a:blip>
          <a:stretch>
            <a:fillRect/>
          </a:stretch>
        </p:blipFill>
        <p:spPr>
          <a:xfrm>
            <a:off x="168925" y="137175"/>
            <a:ext cx="1287200" cy="64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516576" y="664191"/>
            <a:ext cx="8229600" cy="3725699"/>
          </a:xfrm>
          <a:prstGeom prst="rect">
            <a:avLst/>
          </a:prstGeom>
        </p:spPr>
        <p:txBody>
          <a:bodyPr lIns="91425" tIns="91425" rIns="91425" bIns="91425" anchor="t" anchorCtr="0">
            <a:noAutofit/>
          </a:bodyPr>
          <a:lstStyle/>
          <a:p>
            <a:pPr lvl="0" rtl="0">
              <a:spcBef>
                <a:spcPts val="0"/>
              </a:spcBef>
              <a:buNone/>
            </a:pPr>
            <a:r>
              <a:rPr lang="en" sz="2400" b="1" u="sng" dirty="0">
                <a:solidFill>
                  <a:srgbClr val="0C4599"/>
                </a:solidFill>
                <a:latin typeface="Calibri"/>
                <a:ea typeface="Calibri"/>
                <a:cs typeface="Calibri"/>
                <a:sym typeface="Calibri"/>
              </a:rPr>
              <a:t>2 Types of Unpaid Work (cont.)</a:t>
            </a:r>
          </a:p>
          <a:p>
            <a:pPr marL="457200" marR="1270000" lvl="0" indent="-381000" rtl="0">
              <a:lnSpc>
                <a:spcPct val="100000"/>
              </a:lnSpc>
              <a:spcBef>
                <a:spcPts val="0"/>
              </a:spcBef>
              <a:spcAft>
                <a:spcPts val="1400"/>
              </a:spcAft>
              <a:buClr>
                <a:srgbClr val="0C4599"/>
              </a:buClr>
              <a:buSzPct val="100000"/>
              <a:buFont typeface="Calibri"/>
              <a:buAutoNum type="alphaUcPeriod" startAt="2"/>
            </a:pPr>
            <a:r>
              <a:rPr lang="en" sz="2400" u="sng" dirty="0">
                <a:solidFill>
                  <a:srgbClr val="0C4599"/>
                </a:solidFill>
                <a:latin typeface="Calibri"/>
                <a:ea typeface="Calibri"/>
                <a:cs typeface="Calibri"/>
                <a:sym typeface="Calibri"/>
                <a:hlinkClick r:id="rId3"/>
              </a:rPr>
              <a:t>Intern</a:t>
            </a:r>
            <a:r>
              <a:rPr lang="en" sz="2400" dirty="0">
                <a:solidFill>
                  <a:srgbClr val="0C4599"/>
                </a:solidFill>
                <a:latin typeface="Calibri"/>
                <a:ea typeface="Calibri"/>
                <a:cs typeface="Calibri"/>
                <a:sym typeface="Calibri"/>
              </a:rPr>
              <a:t> </a:t>
            </a:r>
            <a:endParaRPr lang="en" sz="2400" dirty="0" smtClean="0">
              <a:solidFill>
                <a:srgbClr val="0C4599"/>
              </a:solidFill>
              <a:latin typeface="Calibri"/>
              <a:ea typeface="Calibri"/>
              <a:cs typeface="Calibri"/>
              <a:sym typeface="Calibri"/>
            </a:endParaRPr>
          </a:p>
          <a:p>
            <a:pPr marL="76200" marR="1270000" lvl="0" rtl="0">
              <a:lnSpc>
                <a:spcPct val="100000"/>
              </a:lnSpc>
              <a:spcBef>
                <a:spcPts val="0"/>
              </a:spcBef>
              <a:spcAft>
                <a:spcPts val="1400"/>
              </a:spcAft>
              <a:buClr>
                <a:srgbClr val="0C4599"/>
              </a:buClr>
              <a:buSzPct val="100000"/>
              <a:buNone/>
            </a:pPr>
            <a:r>
              <a:rPr lang="en" sz="2400" dirty="0" smtClean="0">
                <a:solidFill>
                  <a:srgbClr val="0C4599"/>
                </a:solidFill>
                <a:latin typeface="Calibri"/>
                <a:ea typeface="Calibri"/>
                <a:cs typeface="Calibri"/>
                <a:sym typeface="Calibri"/>
              </a:rPr>
              <a:t>	</a:t>
            </a:r>
            <a:r>
              <a:rPr lang="en" sz="2000" dirty="0" smtClean="0">
                <a:solidFill>
                  <a:srgbClr val="0C4599"/>
                </a:solidFill>
                <a:latin typeface="Calibri"/>
                <a:ea typeface="Calibri"/>
                <a:cs typeface="Calibri"/>
                <a:sym typeface="Calibri"/>
              </a:rPr>
              <a:t>- “</a:t>
            </a:r>
            <a:r>
              <a:rPr lang="en" sz="2000" i="1" dirty="0" smtClean="0">
                <a:solidFill>
                  <a:srgbClr val="0C4599"/>
                </a:solidFill>
                <a:latin typeface="Calibri"/>
                <a:ea typeface="Calibri"/>
                <a:cs typeface="Calibri"/>
                <a:sym typeface="Calibri"/>
              </a:rPr>
              <a:t>a </a:t>
            </a:r>
            <a:r>
              <a:rPr lang="en" sz="2000" i="1" dirty="0">
                <a:solidFill>
                  <a:srgbClr val="0C4599"/>
                </a:solidFill>
                <a:latin typeface="Calibri"/>
                <a:ea typeface="Calibri"/>
                <a:cs typeface="Calibri"/>
                <a:sym typeface="Calibri"/>
              </a:rPr>
              <a:t>student or trainee who works, with or </a:t>
            </a:r>
            <a:r>
              <a:rPr lang="en" sz="2000" i="1" dirty="0" smtClean="0">
                <a:solidFill>
                  <a:srgbClr val="0C4599"/>
                </a:solidFill>
                <a:latin typeface="Calibri"/>
                <a:ea typeface="Calibri"/>
                <a:cs typeface="Calibri"/>
                <a:sym typeface="Calibri"/>
              </a:rPr>
              <a:t>without </a:t>
            </a:r>
            <a:r>
              <a:rPr lang="en" sz="2000" i="1" dirty="0">
                <a:solidFill>
                  <a:srgbClr val="0C4599"/>
                </a:solidFill>
                <a:latin typeface="Calibri"/>
                <a:ea typeface="Calibri"/>
                <a:cs typeface="Calibri"/>
                <a:sym typeface="Calibri"/>
              </a:rPr>
              <a:t>pay, </a:t>
            </a:r>
            <a:r>
              <a:rPr lang="en" sz="2000" i="1" dirty="0" smtClean="0">
                <a:solidFill>
                  <a:srgbClr val="0C4599"/>
                </a:solidFill>
                <a:latin typeface="Calibri"/>
                <a:ea typeface="Calibri"/>
                <a:cs typeface="Calibri"/>
                <a:sym typeface="Calibri"/>
              </a:rPr>
              <a:t>	at </a:t>
            </a:r>
            <a:r>
              <a:rPr lang="en" sz="2000" i="1" dirty="0">
                <a:solidFill>
                  <a:srgbClr val="0C4599"/>
                </a:solidFill>
                <a:latin typeface="Calibri"/>
                <a:ea typeface="Calibri"/>
                <a:cs typeface="Calibri"/>
                <a:sym typeface="Calibri"/>
              </a:rPr>
              <a:t>a trade or occupation in order </a:t>
            </a:r>
            <a:r>
              <a:rPr lang="en" sz="2000" i="1" dirty="0" smtClean="0">
                <a:solidFill>
                  <a:srgbClr val="0C4599"/>
                </a:solidFill>
                <a:latin typeface="Calibri"/>
                <a:ea typeface="Calibri"/>
                <a:cs typeface="Calibri"/>
                <a:sym typeface="Calibri"/>
              </a:rPr>
              <a:t>to </a:t>
            </a:r>
            <a:r>
              <a:rPr lang="en" sz="2000" i="1" dirty="0">
                <a:solidFill>
                  <a:srgbClr val="0C4599"/>
                </a:solidFill>
                <a:latin typeface="Calibri"/>
                <a:ea typeface="Calibri"/>
                <a:cs typeface="Calibri"/>
                <a:sym typeface="Calibri"/>
              </a:rPr>
              <a:t>gain work experience </a:t>
            </a:r>
            <a:r>
              <a:rPr lang="en" sz="2000" i="1" dirty="0" smtClean="0">
                <a:solidFill>
                  <a:srgbClr val="0C4599"/>
                </a:solidFill>
                <a:latin typeface="Calibri"/>
                <a:ea typeface="Calibri"/>
                <a:cs typeface="Calibri"/>
                <a:sym typeface="Calibri"/>
              </a:rPr>
              <a:t>	in </a:t>
            </a:r>
            <a:r>
              <a:rPr lang="en" sz="2000" i="1" dirty="0">
                <a:solidFill>
                  <a:srgbClr val="0C4599"/>
                </a:solidFill>
                <a:latin typeface="Calibri"/>
                <a:ea typeface="Calibri"/>
                <a:cs typeface="Calibri"/>
                <a:sym typeface="Calibri"/>
              </a:rPr>
              <a:t>a particular </a:t>
            </a:r>
            <a:r>
              <a:rPr lang="en" sz="2000" i="1" dirty="0" smtClean="0">
                <a:solidFill>
                  <a:srgbClr val="0C4599"/>
                </a:solidFill>
                <a:latin typeface="Calibri"/>
                <a:ea typeface="Calibri"/>
                <a:cs typeface="Calibri"/>
                <a:sym typeface="Calibri"/>
              </a:rPr>
              <a:t>field”</a:t>
            </a:r>
          </a:p>
          <a:p>
            <a:pPr marL="76200" marR="1270000" lvl="0" rtl="0">
              <a:lnSpc>
                <a:spcPct val="100000"/>
              </a:lnSpc>
              <a:spcBef>
                <a:spcPts val="0"/>
              </a:spcBef>
              <a:spcAft>
                <a:spcPts val="1400"/>
              </a:spcAft>
              <a:buClr>
                <a:srgbClr val="0C4599"/>
              </a:buClr>
              <a:buSzPct val="100000"/>
              <a:buNone/>
            </a:pPr>
            <a:r>
              <a:rPr lang="en" sz="2000" i="1" dirty="0">
                <a:solidFill>
                  <a:srgbClr val="0C4599"/>
                </a:solidFill>
                <a:latin typeface="Calibri"/>
                <a:ea typeface="Calibri"/>
                <a:cs typeface="Calibri"/>
                <a:sym typeface="Calibri"/>
              </a:rPr>
              <a:t>	</a:t>
            </a:r>
            <a:r>
              <a:rPr lang="en" sz="2000" i="1" dirty="0" smtClean="0">
                <a:solidFill>
                  <a:srgbClr val="0C4599"/>
                </a:solidFill>
                <a:latin typeface="Calibri"/>
                <a:ea typeface="Calibri"/>
                <a:cs typeface="Calibri"/>
                <a:sym typeface="Calibri"/>
              </a:rPr>
              <a:t>- </a:t>
            </a:r>
            <a:r>
              <a:rPr lang="en" sz="2000" dirty="0" smtClean="0">
                <a:solidFill>
                  <a:srgbClr val="0C4599"/>
                </a:solidFill>
                <a:latin typeface="Calibri"/>
                <a:ea typeface="Calibri"/>
                <a:cs typeface="Calibri"/>
                <a:sym typeface="Calibri"/>
              </a:rPr>
              <a:t>Paid by wage, stipend, or unpaid</a:t>
            </a:r>
            <a:br>
              <a:rPr lang="en" sz="2000" dirty="0" smtClean="0">
                <a:solidFill>
                  <a:srgbClr val="0C4599"/>
                </a:solidFill>
                <a:latin typeface="Calibri"/>
                <a:ea typeface="Calibri"/>
                <a:cs typeface="Calibri"/>
                <a:sym typeface="Calibri"/>
              </a:rPr>
            </a:br>
            <a:r>
              <a:rPr lang="en" sz="2000" dirty="0" smtClean="0">
                <a:solidFill>
                  <a:srgbClr val="0C4599"/>
                </a:solidFill>
                <a:latin typeface="Calibri"/>
                <a:ea typeface="Calibri"/>
                <a:cs typeface="Calibri"/>
                <a:sym typeface="Calibri"/>
              </a:rPr>
              <a:t>	- </a:t>
            </a:r>
            <a:r>
              <a:rPr lang="en" sz="2000" u="sng" dirty="0" smtClean="0">
                <a:solidFill>
                  <a:srgbClr val="0C4599"/>
                </a:solidFill>
                <a:latin typeface="Calibri"/>
                <a:ea typeface="Calibri"/>
                <a:cs typeface="Calibri"/>
                <a:sym typeface="Calibri"/>
              </a:rPr>
              <a:t>Can</a:t>
            </a:r>
            <a:r>
              <a:rPr lang="en" sz="2000" dirty="0" smtClean="0">
                <a:solidFill>
                  <a:srgbClr val="0C4599"/>
                </a:solidFill>
                <a:latin typeface="Calibri"/>
                <a:ea typeface="Calibri"/>
                <a:cs typeface="Calibri"/>
                <a:sym typeface="Calibri"/>
              </a:rPr>
              <a:t> lead to a job offer</a:t>
            </a:r>
          </a:p>
          <a:p>
            <a:pPr marL="76200" marR="1270000" lvl="0" algn="ctr" rtl="0">
              <a:lnSpc>
                <a:spcPct val="100000"/>
              </a:lnSpc>
              <a:spcBef>
                <a:spcPts val="0"/>
              </a:spcBef>
              <a:spcAft>
                <a:spcPts val="1400"/>
              </a:spcAft>
              <a:buClr>
                <a:srgbClr val="0C4599"/>
              </a:buClr>
              <a:buSzPct val="100000"/>
              <a:buNone/>
            </a:pPr>
            <a:r>
              <a:rPr lang="en" sz="2400" b="1" dirty="0" smtClean="0">
                <a:solidFill>
                  <a:srgbClr val="0C4599"/>
                </a:solidFill>
                <a:latin typeface="Calibri"/>
                <a:ea typeface="Calibri"/>
                <a:cs typeface="Calibri"/>
                <a:sym typeface="Calibri"/>
              </a:rPr>
              <a:t>Internships </a:t>
            </a:r>
            <a:r>
              <a:rPr lang="en" sz="2400" b="1" dirty="0">
                <a:solidFill>
                  <a:srgbClr val="0C4599"/>
                </a:solidFill>
                <a:latin typeface="Calibri"/>
                <a:ea typeface="Calibri"/>
                <a:cs typeface="Calibri"/>
                <a:sym typeface="Calibri"/>
              </a:rPr>
              <a:t>are usually more career-oriented, whereas volunteering is about providing assistance.</a:t>
            </a:r>
          </a:p>
          <a:p>
            <a:pPr lvl="0" rtl="0">
              <a:spcBef>
                <a:spcPts val="0"/>
              </a:spcBef>
              <a:buNone/>
            </a:pPr>
            <a:endParaRPr sz="2400" dirty="0">
              <a:solidFill>
                <a:srgbClr val="0C4599"/>
              </a:solidFill>
              <a:latin typeface="Calibri"/>
              <a:ea typeface="Calibri"/>
              <a:cs typeface="Calibri"/>
              <a:sym typeface="Calibri"/>
            </a:endParaRPr>
          </a:p>
        </p:txBody>
      </p:sp>
      <p:pic>
        <p:nvPicPr>
          <p:cNvPr id="80" name="Shape 80" descr="NGPF_LG.png">
            <a:hlinkClick r:id="rId4"/>
          </p:cNvPr>
          <p:cNvPicPr preferRelativeResize="0"/>
          <p:nvPr/>
        </p:nvPicPr>
        <p:blipFill>
          <a:blip r:embed="rId5">
            <a:alphaModFix/>
          </a:blip>
          <a:stretch>
            <a:fillRect/>
          </a:stretch>
        </p:blipFill>
        <p:spPr>
          <a:xfrm>
            <a:off x="168925" y="137175"/>
            <a:ext cx="1287200" cy="643600"/>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1579" y="137175"/>
            <a:ext cx="1850409" cy="1369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u="sng" dirty="0" smtClean="0">
                <a:solidFill>
                  <a:srgbClr val="0C4599"/>
                </a:solidFill>
              </a:rPr>
              <a:t>Employee </a:t>
            </a:r>
            <a:r>
              <a:rPr lang="en" u="sng" dirty="0">
                <a:solidFill>
                  <a:srgbClr val="0C4599"/>
                </a:solidFill>
              </a:rPr>
              <a:t>Expenses</a:t>
            </a:r>
          </a:p>
        </p:txBody>
      </p:sp>
      <p:sp>
        <p:nvSpPr>
          <p:cNvPr id="57" name="Shape 57"/>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marL="457200" lvl="0" indent="-368300">
              <a:spcBef>
                <a:spcPts val="0"/>
              </a:spcBef>
              <a:buClr>
                <a:srgbClr val="0C4599"/>
              </a:buClr>
              <a:buSzPct val="100000"/>
              <a:buChar char="-"/>
            </a:pPr>
            <a:r>
              <a:rPr lang="en" sz="2200" dirty="0" smtClean="0">
                <a:solidFill>
                  <a:srgbClr val="0C4599"/>
                </a:solidFill>
              </a:rPr>
              <a:t>Expenses </a:t>
            </a:r>
            <a:r>
              <a:rPr lang="en" sz="2200" dirty="0">
                <a:solidFill>
                  <a:srgbClr val="0C4599"/>
                </a:solidFill>
              </a:rPr>
              <a:t>paid by employee that are not reimbursed by the </a:t>
            </a:r>
            <a:r>
              <a:rPr lang="en" sz="2200" dirty="0" smtClean="0">
                <a:solidFill>
                  <a:srgbClr val="0C4599"/>
                </a:solidFill>
              </a:rPr>
              <a:t>employer</a:t>
            </a:r>
          </a:p>
          <a:p>
            <a:pPr marL="457200" lvl="0" indent="-368300">
              <a:spcBef>
                <a:spcPts val="0"/>
              </a:spcBef>
              <a:buClr>
                <a:srgbClr val="0C4599"/>
              </a:buClr>
              <a:buSzPct val="100000"/>
              <a:buChar char="-"/>
            </a:pPr>
            <a:endParaRPr lang="en" sz="2200" dirty="0">
              <a:solidFill>
                <a:srgbClr val="0C4599"/>
              </a:solidFill>
            </a:endParaRPr>
          </a:p>
          <a:p>
            <a:pPr marL="457200" lvl="0" indent="-368300">
              <a:spcBef>
                <a:spcPts val="0"/>
              </a:spcBef>
              <a:buClr>
                <a:srgbClr val="0C4599"/>
              </a:buClr>
              <a:buSzPct val="100000"/>
              <a:buChar char="-"/>
            </a:pPr>
            <a:r>
              <a:rPr lang="en" sz="2200" dirty="0" smtClean="0">
                <a:solidFill>
                  <a:srgbClr val="0C4599"/>
                </a:solidFill>
              </a:rPr>
              <a:t>Examples??</a:t>
            </a:r>
            <a:endParaRPr lang="en" sz="2200" dirty="0">
              <a:solidFill>
                <a:srgbClr val="0C45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932" y="3098042"/>
            <a:ext cx="2152868" cy="1700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396125" y="281388"/>
            <a:ext cx="8557870" cy="4862111"/>
          </a:xfrm>
          <a:prstGeom prst="rect">
            <a:avLst/>
          </a:prstGeom>
        </p:spPr>
        <p:txBody>
          <a:bodyPr lIns="91425" tIns="91425" rIns="91425" bIns="91425" anchor="t" anchorCtr="0">
            <a:noAutofit/>
          </a:bodyPr>
          <a:lstStyle/>
          <a:p>
            <a:pPr lvl="0" algn="ctr" rtl="0">
              <a:spcBef>
                <a:spcPts val="0"/>
              </a:spcBef>
              <a:buNone/>
            </a:pPr>
            <a:r>
              <a:rPr lang="en" sz="2400" b="1" u="sng" dirty="0">
                <a:solidFill>
                  <a:srgbClr val="0C4599"/>
                </a:solidFill>
                <a:latin typeface="Calibri"/>
                <a:ea typeface="Calibri"/>
                <a:cs typeface="Calibri"/>
                <a:sym typeface="Calibri"/>
              </a:rPr>
              <a:t>Sources of Income</a:t>
            </a:r>
          </a:p>
          <a:p>
            <a:pPr marL="457200" lvl="0" indent="-381000" rtl="0">
              <a:spcBef>
                <a:spcPts val="0"/>
              </a:spcBef>
              <a:buClr>
                <a:srgbClr val="0C4599"/>
              </a:buClr>
              <a:buSzPct val="100000"/>
              <a:buFont typeface="Calibri"/>
              <a:buAutoNum type="alphaUcPeriod"/>
            </a:pPr>
            <a:r>
              <a:rPr lang="en" sz="2400" u="sng" dirty="0" smtClean="0">
                <a:solidFill>
                  <a:srgbClr val="0C4599"/>
                </a:solidFill>
                <a:latin typeface="Calibri"/>
                <a:ea typeface="Calibri"/>
                <a:cs typeface="Calibri"/>
                <a:sym typeface="Calibri"/>
              </a:rPr>
              <a:t>Wages</a:t>
            </a:r>
            <a:r>
              <a:rPr lang="en" sz="2400" dirty="0" smtClean="0">
                <a:solidFill>
                  <a:srgbClr val="0C4599"/>
                </a:solidFill>
                <a:latin typeface="Calibri"/>
                <a:ea typeface="Calibri"/>
                <a:cs typeface="Calibri"/>
                <a:sym typeface="Calibri"/>
              </a:rPr>
              <a:t> </a:t>
            </a:r>
          </a:p>
          <a:p>
            <a:pPr marL="76200" lvl="0" rtl="0">
              <a:spcBef>
                <a:spcPts val="0"/>
              </a:spcBef>
              <a:buClr>
                <a:srgbClr val="0C4599"/>
              </a:buClr>
              <a:buSzPct val="100000"/>
              <a:buNone/>
            </a:pPr>
            <a:r>
              <a:rPr lang="en" sz="2400" dirty="0" smtClean="0">
                <a:solidFill>
                  <a:srgbClr val="0C4599"/>
                </a:solidFill>
                <a:latin typeface="Calibri"/>
                <a:ea typeface="Calibri"/>
                <a:cs typeface="Calibri"/>
                <a:sym typeface="Calibri"/>
              </a:rPr>
              <a:t>	-  </a:t>
            </a:r>
            <a:r>
              <a:rPr lang="en" sz="2000" dirty="0" smtClean="0">
                <a:solidFill>
                  <a:srgbClr val="0C4599"/>
                </a:solidFill>
                <a:latin typeface="Calibri"/>
                <a:ea typeface="Calibri"/>
                <a:cs typeface="Calibri"/>
                <a:sym typeface="Calibri"/>
              </a:rPr>
              <a:t>paid </a:t>
            </a:r>
            <a:r>
              <a:rPr lang="en" sz="2000" dirty="0">
                <a:solidFill>
                  <a:srgbClr val="0C4599"/>
                </a:solidFill>
                <a:latin typeface="Calibri"/>
                <a:ea typeface="Calibri"/>
                <a:cs typeface="Calibri"/>
                <a:sym typeface="Calibri"/>
              </a:rPr>
              <a:t>a set amount for every hour </a:t>
            </a:r>
            <a:r>
              <a:rPr lang="en" sz="2000" dirty="0" smtClean="0">
                <a:solidFill>
                  <a:srgbClr val="0C4599"/>
                </a:solidFill>
                <a:latin typeface="Calibri"/>
                <a:ea typeface="Calibri"/>
                <a:cs typeface="Calibri"/>
                <a:sym typeface="Calibri"/>
              </a:rPr>
              <a:t>worked</a:t>
            </a:r>
            <a:endParaRPr lang="en" sz="2000" dirty="0">
              <a:solidFill>
                <a:srgbClr val="0C4599"/>
              </a:solidFill>
              <a:latin typeface="Calibri"/>
              <a:ea typeface="Calibri"/>
              <a:cs typeface="Calibri"/>
              <a:sym typeface="Calibri"/>
            </a:endParaRPr>
          </a:p>
          <a:p>
            <a:pPr marL="76200" lvl="0" rtl="0">
              <a:spcBef>
                <a:spcPts val="0"/>
              </a:spcBef>
              <a:buClr>
                <a:srgbClr val="0C4599"/>
              </a:buClr>
              <a:buSzPct val="100000"/>
              <a:buNone/>
            </a:pPr>
            <a:r>
              <a:rPr lang="en" sz="2000" i="1" dirty="0" smtClean="0">
                <a:solidFill>
                  <a:srgbClr val="0C4599"/>
                </a:solidFill>
                <a:latin typeface="Calibri"/>
                <a:ea typeface="Calibri"/>
                <a:cs typeface="Calibri"/>
                <a:sym typeface="Calibri"/>
              </a:rPr>
              <a:t>	</a:t>
            </a:r>
            <a:endParaRPr lang="en" sz="2000" i="1" dirty="0">
              <a:solidFill>
                <a:srgbClr val="0C4599"/>
              </a:solidFill>
              <a:latin typeface="Calibri"/>
              <a:ea typeface="Calibri"/>
              <a:cs typeface="Calibri"/>
              <a:sym typeface="Calibri"/>
            </a:endParaRPr>
          </a:p>
          <a:p>
            <a:pPr marL="76200" lvl="0" rtl="0">
              <a:spcBef>
                <a:spcPts val="0"/>
              </a:spcBef>
              <a:buClr>
                <a:srgbClr val="0C4599"/>
              </a:buClr>
              <a:buSzPct val="100000"/>
              <a:buNone/>
            </a:pPr>
            <a:r>
              <a:rPr lang="en" sz="2400" dirty="0" smtClean="0">
                <a:solidFill>
                  <a:srgbClr val="0C4599"/>
                </a:solidFill>
                <a:latin typeface="Calibri"/>
                <a:ea typeface="Calibri"/>
                <a:cs typeface="Calibri"/>
                <a:sym typeface="Calibri"/>
              </a:rPr>
              <a:t>B.  </a:t>
            </a:r>
            <a:r>
              <a:rPr lang="en" sz="2400" u="sng" dirty="0" smtClean="0">
                <a:solidFill>
                  <a:srgbClr val="0C4599"/>
                </a:solidFill>
                <a:latin typeface="Calibri"/>
                <a:ea typeface="Calibri"/>
                <a:cs typeface="Calibri"/>
                <a:sym typeface="Calibri"/>
              </a:rPr>
              <a:t>Salary</a:t>
            </a:r>
            <a:r>
              <a:rPr lang="en" sz="2400" dirty="0" smtClean="0">
                <a:solidFill>
                  <a:srgbClr val="0C4599"/>
                </a:solidFill>
                <a:latin typeface="Calibri"/>
                <a:ea typeface="Calibri"/>
                <a:cs typeface="Calibri"/>
                <a:sym typeface="Calibri"/>
              </a:rPr>
              <a:t> </a:t>
            </a:r>
            <a:endParaRPr lang="en" sz="2400" dirty="0">
              <a:solidFill>
                <a:srgbClr val="0C4599"/>
              </a:solidFill>
              <a:latin typeface="Calibri"/>
              <a:ea typeface="Calibri"/>
              <a:cs typeface="Calibri"/>
              <a:sym typeface="Calibri"/>
            </a:endParaRPr>
          </a:p>
          <a:p>
            <a:pPr marL="76200" lvl="0" rtl="0">
              <a:spcBef>
                <a:spcPts val="0"/>
              </a:spcBef>
              <a:buClr>
                <a:srgbClr val="0C4599"/>
              </a:buClr>
              <a:buSzPct val="100000"/>
              <a:buNone/>
            </a:pPr>
            <a:r>
              <a:rPr lang="en" sz="2400" dirty="0" smtClean="0">
                <a:solidFill>
                  <a:srgbClr val="0C4599"/>
                </a:solidFill>
                <a:latin typeface="Calibri"/>
                <a:ea typeface="Calibri"/>
                <a:cs typeface="Calibri"/>
                <a:sym typeface="Calibri"/>
              </a:rPr>
              <a:t>	-  </a:t>
            </a:r>
            <a:r>
              <a:rPr lang="en" sz="2000" dirty="0" smtClean="0">
                <a:solidFill>
                  <a:srgbClr val="0C4599"/>
                </a:solidFill>
                <a:latin typeface="Calibri"/>
                <a:ea typeface="Calibri"/>
                <a:cs typeface="Calibri"/>
                <a:sym typeface="Calibri"/>
              </a:rPr>
              <a:t>Annual </a:t>
            </a:r>
            <a:r>
              <a:rPr lang="en" sz="2000" dirty="0">
                <a:solidFill>
                  <a:srgbClr val="0C4599"/>
                </a:solidFill>
                <a:latin typeface="Calibri"/>
                <a:ea typeface="Calibri"/>
                <a:cs typeface="Calibri"/>
                <a:sym typeface="Calibri"/>
              </a:rPr>
              <a:t>amount to compensate </a:t>
            </a:r>
            <a:r>
              <a:rPr lang="en" sz="2000" dirty="0" smtClean="0">
                <a:solidFill>
                  <a:srgbClr val="0C4599"/>
                </a:solidFill>
                <a:latin typeface="Calibri"/>
                <a:ea typeface="Calibri"/>
                <a:cs typeface="Calibri"/>
                <a:sym typeface="Calibri"/>
              </a:rPr>
              <a:t>for </a:t>
            </a:r>
            <a:r>
              <a:rPr lang="en" sz="2000" dirty="0">
                <a:solidFill>
                  <a:srgbClr val="0C4599"/>
                </a:solidFill>
                <a:latin typeface="Calibri"/>
                <a:ea typeface="Calibri"/>
                <a:cs typeface="Calibri"/>
                <a:sym typeface="Calibri"/>
              </a:rPr>
              <a:t>the full value </a:t>
            </a:r>
            <a:r>
              <a:rPr lang="en" sz="2000" dirty="0" smtClean="0">
                <a:solidFill>
                  <a:srgbClr val="0C4599"/>
                </a:solidFill>
                <a:latin typeface="Calibri"/>
                <a:ea typeface="Calibri"/>
                <a:cs typeface="Calibri"/>
                <a:sym typeface="Calibri"/>
              </a:rPr>
              <a:t>of	your </a:t>
            </a:r>
            <a:r>
              <a:rPr lang="en" sz="2000" dirty="0">
                <a:solidFill>
                  <a:srgbClr val="0C4599"/>
                </a:solidFill>
                <a:latin typeface="Calibri"/>
                <a:ea typeface="Calibri"/>
                <a:cs typeface="Calibri"/>
                <a:sym typeface="Calibri"/>
              </a:rPr>
              <a:t>work</a:t>
            </a:r>
            <a:r>
              <a:rPr lang="en" sz="2000" dirty="0" smtClean="0">
                <a:solidFill>
                  <a:srgbClr val="0C4599"/>
                </a:solidFill>
                <a:latin typeface="Calibri"/>
                <a:ea typeface="Calibri"/>
                <a:cs typeface="Calibri"/>
                <a:sym typeface="Calibri"/>
              </a:rPr>
              <a:t>.</a:t>
            </a:r>
          </a:p>
          <a:p>
            <a:pPr marL="76200" lvl="0" rtl="0">
              <a:spcBef>
                <a:spcPts val="0"/>
              </a:spcBef>
              <a:buClr>
                <a:srgbClr val="0C4599"/>
              </a:buClr>
              <a:buSzPct val="100000"/>
              <a:buNone/>
            </a:pPr>
            <a:r>
              <a:rPr lang="en" sz="2000" dirty="0">
                <a:solidFill>
                  <a:srgbClr val="0C4599"/>
                </a:solidFill>
                <a:latin typeface="Calibri"/>
                <a:ea typeface="Calibri"/>
                <a:cs typeface="Calibri"/>
                <a:sym typeface="Calibri"/>
              </a:rPr>
              <a:t>	</a:t>
            </a:r>
            <a:r>
              <a:rPr lang="en" sz="2000" dirty="0" smtClean="0">
                <a:solidFill>
                  <a:srgbClr val="0C4599"/>
                </a:solidFill>
                <a:latin typeface="Calibri"/>
                <a:ea typeface="Calibri"/>
                <a:cs typeface="Calibri"/>
                <a:sym typeface="Calibri"/>
              </a:rPr>
              <a:t>-  Size of paycheck is salary divide by # of pay periods</a:t>
            </a:r>
          </a:p>
          <a:p>
            <a:pPr marL="76200" lvl="0" rtl="0">
              <a:spcBef>
                <a:spcPts val="0"/>
              </a:spcBef>
              <a:buClr>
                <a:srgbClr val="0C4599"/>
              </a:buClr>
              <a:buSzPct val="100000"/>
              <a:buNone/>
            </a:pPr>
            <a:r>
              <a:rPr lang="en" sz="2000" dirty="0">
                <a:solidFill>
                  <a:srgbClr val="0C4599"/>
                </a:solidFill>
                <a:latin typeface="Calibri"/>
                <a:ea typeface="Calibri"/>
                <a:cs typeface="Calibri"/>
                <a:sym typeface="Calibri"/>
              </a:rPr>
              <a:t>	</a:t>
            </a:r>
          </a:p>
          <a:p>
            <a:pPr marL="76200" lvl="0" rtl="0">
              <a:spcBef>
                <a:spcPts val="0"/>
              </a:spcBef>
              <a:buClr>
                <a:srgbClr val="0C4599"/>
              </a:buClr>
              <a:buSzPct val="100000"/>
              <a:buNone/>
            </a:pPr>
            <a:r>
              <a:rPr lang="en" sz="2000" dirty="0" smtClean="0">
                <a:solidFill>
                  <a:srgbClr val="0C4599"/>
                </a:solidFill>
                <a:latin typeface="Calibri"/>
                <a:ea typeface="Calibri"/>
                <a:cs typeface="Calibri"/>
                <a:sym typeface="Calibri"/>
              </a:rPr>
              <a:t>C.  </a:t>
            </a:r>
            <a:r>
              <a:rPr lang="en" sz="2400" u="sng" dirty="0" smtClean="0">
                <a:solidFill>
                  <a:srgbClr val="0C4599"/>
                </a:solidFill>
                <a:latin typeface="Calibri"/>
                <a:ea typeface="Calibri"/>
                <a:cs typeface="Calibri"/>
                <a:sym typeface="Calibri"/>
              </a:rPr>
              <a:t>Stipend</a:t>
            </a:r>
            <a:r>
              <a:rPr lang="en" sz="2400" dirty="0" smtClean="0">
                <a:solidFill>
                  <a:srgbClr val="0C4599"/>
                </a:solidFill>
                <a:latin typeface="Calibri"/>
                <a:ea typeface="Calibri"/>
                <a:cs typeface="Calibri"/>
                <a:sym typeface="Calibri"/>
              </a:rPr>
              <a:t> </a:t>
            </a:r>
          </a:p>
          <a:p>
            <a:pPr marL="76200" lvl="0" rtl="0">
              <a:spcBef>
                <a:spcPts val="0"/>
              </a:spcBef>
              <a:buClr>
                <a:srgbClr val="0C4599"/>
              </a:buClr>
              <a:buSzPct val="100000"/>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a:t>
            </a:r>
            <a:r>
              <a:rPr lang="en" sz="2000" dirty="0" smtClean="0">
                <a:solidFill>
                  <a:srgbClr val="0C4599"/>
                </a:solidFill>
                <a:latin typeface="Calibri"/>
                <a:ea typeface="Calibri"/>
                <a:cs typeface="Calibri"/>
                <a:sym typeface="Calibri"/>
              </a:rPr>
              <a:t>Paid </a:t>
            </a:r>
            <a:r>
              <a:rPr lang="en" sz="2000" dirty="0">
                <a:solidFill>
                  <a:srgbClr val="0C4599"/>
                </a:solidFill>
                <a:latin typeface="Calibri"/>
                <a:ea typeface="Calibri"/>
                <a:cs typeface="Calibri"/>
                <a:sym typeface="Calibri"/>
              </a:rPr>
              <a:t>a set amount </a:t>
            </a:r>
            <a:r>
              <a:rPr lang="en" sz="2000" dirty="0" smtClean="0">
                <a:solidFill>
                  <a:srgbClr val="0C4599"/>
                </a:solidFill>
                <a:latin typeface="Calibri"/>
                <a:ea typeface="Calibri"/>
                <a:cs typeface="Calibri"/>
                <a:sym typeface="Calibri"/>
              </a:rPr>
              <a:t>(lump sum or fixed amts) over </a:t>
            </a:r>
            <a:r>
              <a:rPr lang="en" sz="2000" dirty="0">
                <a:solidFill>
                  <a:srgbClr val="0C4599"/>
                </a:solidFill>
                <a:latin typeface="Calibri"/>
                <a:ea typeface="Calibri"/>
                <a:cs typeface="Calibri"/>
                <a:sym typeface="Calibri"/>
              </a:rPr>
              <a:t>a </a:t>
            </a:r>
            <a:r>
              <a:rPr lang="en" sz="2000" dirty="0" smtClean="0">
                <a:solidFill>
                  <a:srgbClr val="0C4599"/>
                </a:solidFill>
                <a:latin typeface="Calibri"/>
                <a:ea typeface="Calibri"/>
                <a:cs typeface="Calibri"/>
                <a:sym typeface="Calibri"/>
              </a:rPr>
              <a:t>set period </a:t>
            </a:r>
            <a:r>
              <a:rPr lang="en" sz="2000" dirty="0">
                <a:solidFill>
                  <a:srgbClr val="0C4599"/>
                </a:solidFill>
                <a:latin typeface="Calibri"/>
                <a:ea typeface="Calibri"/>
                <a:cs typeface="Calibri"/>
                <a:sym typeface="Calibri"/>
              </a:rPr>
              <a:t>of </a:t>
            </a:r>
            <a:r>
              <a:rPr lang="en" sz="2000" dirty="0" smtClean="0">
                <a:solidFill>
                  <a:srgbClr val="0C4599"/>
                </a:solidFill>
                <a:latin typeface="Calibri"/>
                <a:ea typeface="Calibri"/>
                <a:cs typeface="Calibri"/>
                <a:sym typeface="Calibri"/>
              </a:rPr>
              <a:t>time</a:t>
            </a:r>
          </a:p>
          <a:p>
            <a:pPr marL="76200" lvl="0" rtl="0">
              <a:spcBef>
                <a:spcPts val="0"/>
              </a:spcBef>
              <a:buClr>
                <a:srgbClr val="0C4599"/>
              </a:buClr>
              <a:buSzPct val="100000"/>
              <a:buNone/>
            </a:pPr>
            <a:r>
              <a:rPr lang="en" sz="2000" dirty="0">
                <a:solidFill>
                  <a:srgbClr val="0C4599"/>
                </a:solidFill>
                <a:latin typeface="Calibri"/>
                <a:ea typeface="Calibri"/>
                <a:cs typeface="Calibri"/>
                <a:sym typeface="Calibri"/>
              </a:rPr>
              <a:t>	</a:t>
            </a:r>
            <a:r>
              <a:rPr lang="en" sz="2000" dirty="0" smtClean="0">
                <a:solidFill>
                  <a:srgbClr val="0C4599"/>
                </a:solidFill>
                <a:latin typeface="Calibri"/>
                <a:ea typeface="Calibri"/>
                <a:cs typeface="Calibri"/>
                <a:sym typeface="Calibri"/>
              </a:rPr>
              <a:t>- Provides baseline </a:t>
            </a:r>
            <a:r>
              <a:rPr lang="en" sz="2000" dirty="0">
                <a:solidFill>
                  <a:srgbClr val="0C4599"/>
                </a:solidFill>
                <a:latin typeface="Calibri"/>
                <a:ea typeface="Calibri"/>
                <a:cs typeface="Calibri"/>
                <a:sym typeface="Calibri"/>
              </a:rPr>
              <a:t>income to put toward living expenses</a:t>
            </a:r>
            <a:r>
              <a:rPr lang="en" sz="2000" dirty="0" smtClean="0">
                <a:solidFill>
                  <a:srgbClr val="0C4599"/>
                </a:solidFill>
                <a:latin typeface="Calibri"/>
                <a:ea typeface="Calibri"/>
                <a:cs typeface="Calibri"/>
                <a:sym typeface="Calibri"/>
              </a:rPr>
              <a:t>.</a:t>
            </a:r>
          </a:p>
          <a:p>
            <a:pPr marL="76200" lvl="0" rtl="0">
              <a:spcBef>
                <a:spcPts val="0"/>
              </a:spcBef>
              <a:buClr>
                <a:srgbClr val="0C4599"/>
              </a:buClr>
              <a:buSzPct val="100000"/>
              <a:buNone/>
            </a:pPr>
            <a:r>
              <a:rPr lang="en" sz="2000" dirty="0">
                <a:solidFill>
                  <a:srgbClr val="0C4599"/>
                </a:solidFill>
                <a:latin typeface="Calibri"/>
                <a:ea typeface="Calibri"/>
                <a:cs typeface="Calibri"/>
                <a:sym typeface="Calibri"/>
              </a:rPr>
              <a:t>	</a:t>
            </a:r>
            <a:r>
              <a:rPr lang="en" sz="2000" dirty="0">
                <a:solidFill>
                  <a:srgbClr val="0C4599"/>
                </a:solidFill>
                <a:latin typeface="Calibri"/>
                <a:ea typeface="Calibri"/>
                <a:cs typeface="Calibri"/>
                <a:sym typeface="Calibri"/>
              </a:rPr>
              <a:t>	</a:t>
            </a:r>
            <a:r>
              <a:rPr lang="en" sz="2000" dirty="0" smtClean="0">
                <a:solidFill>
                  <a:srgbClr val="0C4599"/>
                </a:solidFill>
                <a:latin typeface="Calibri"/>
                <a:ea typeface="Calibri"/>
                <a:cs typeface="Calibri"/>
                <a:sym typeface="Calibri"/>
              </a:rPr>
              <a:t>- </a:t>
            </a:r>
            <a:r>
              <a:rPr lang="en" sz="2000" dirty="0" smtClean="0">
                <a:solidFill>
                  <a:srgbClr val="0C4599"/>
                </a:solidFill>
                <a:latin typeface="Calibri"/>
                <a:ea typeface="Calibri"/>
                <a:cs typeface="Calibri"/>
                <a:sym typeface="Calibri"/>
              </a:rPr>
              <a:t>gas</a:t>
            </a:r>
            <a:r>
              <a:rPr lang="en" sz="2000" dirty="0" smtClean="0">
                <a:solidFill>
                  <a:srgbClr val="0C4599"/>
                </a:solidFill>
                <a:latin typeface="Calibri"/>
                <a:ea typeface="Calibri"/>
                <a:cs typeface="Calibri"/>
                <a:sym typeface="Calibri"/>
              </a:rPr>
              <a:t>, housing, food, etc</a:t>
            </a:r>
            <a:r>
              <a:rPr lang="en" sz="2000" dirty="0" smtClean="0">
                <a:solidFill>
                  <a:srgbClr val="0C4599"/>
                </a:solidFill>
                <a:latin typeface="Calibri"/>
                <a:ea typeface="Calibri"/>
                <a:cs typeface="Calibri"/>
                <a:sym typeface="Calibri"/>
              </a:rPr>
              <a:t>.</a:t>
            </a:r>
            <a:endParaRPr lang="en" sz="1600" dirty="0">
              <a:solidFill>
                <a:srgbClr val="0C4599"/>
              </a:solidFill>
              <a:latin typeface="Calibri"/>
              <a:ea typeface="Calibri"/>
              <a:cs typeface="Calibri"/>
              <a:sym typeface="Calibri"/>
            </a:endParaRPr>
          </a:p>
        </p:txBody>
      </p:sp>
      <p:pic>
        <p:nvPicPr>
          <p:cNvPr id="63" name="Shape 63" descr="NGPF_LG.png">
            <a:hlinkClick r:id="rId3"/>
          </p:cNvPr>
          <p:cNvPicPr preferRelativeResize="0"/>
          <p:nvPr/>
        </p:nvPicPr>
        <p:blipFill>
          <a:blip r:embed="rId4">
            <a:alphaModFix/>
          </a:blip>
          <a:stretch>
            <a:fillRect/>
          </a:stretch>
        </p:blipFill>
        <p:spPr>
          <a:xfrm>
            <a:off x="168925" y="137175"/>
            <a:ext cx="1287200" cy="64360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65839">
            <a:off x="2597623" y="107199"/>
            <a:ext cx="705134" cy="70513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0939" y="133350"/>
            <a:ext cx="1228299" cy="1119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2522">
            <a:off x="5743650" y="106408"/>
            <a:ext cx="705134" cy="705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96125" y="708900"/>
            <a:ext cx="8229600" cy="3725700"/>
          </a:xfrm>
          <a:prstGeom prst="rect">
            <a:avLst/>
          </a:prstGeom>
        </p:spPr>
        <p:txBody>
          <a:bodyPr lIns="91425" tIns="91425" rIns="91425" bIns="91425" anchor="t" anchorCtr="0">
            <a:noAutofit/>
          </a:bodyPr>
          <a:lstStyle/>
          <a:p>
            <a:pPr lvl="0" rtl="0">
              <a:spcBef>
                <a:spcPts val="0"/>
              </a:spcBef>
              <a:buNone/>
            </a:pPr>
            <a:r>
              <a:rPr lang="en" sz="2400" b="1" u="sng" dirty="0">
                <a:solidFill>
                  <a:srgbClr val="0C4599"/>
                </a:solidFill>
                <a:latin typeface="Calibri"/>
                <a:ea typeface="Calibri"/>
                <a:cs typeface="Calibri"/>
                <a:sym typeface="Calibri"/>
              </a:rPr>
              <a:t>Sources of Income cont’d.</a:t>
            </a:r>
          </a:p>
          <a:p>
            <a:pPr lvl="0" rtl="0">
              <a:spcBef>
                <a:spcPts val="0"/>
              </a:spcBef>
              <a:buNone/>
            </a:pPr>
            <a:r>
              <a:rPr lang="en" sz="2400" dirty="0">
                <a:solidFill>
                  <a:srgbClr val="0C4599"/>
                </a:solidFill>
                <a:latin typeface="Calibri"/>
                <a:ea typeface="Calibri"/>
                <a:cs typeface="Calibri"/>
                <a:sym typeface="Calibri"/>
              </a:rPr>
              <a:t>D.   </a:t>
            </a:r>
            <a:r>
              <a:rPr lang="en" sz="2400" u="sng" dirty="0">
                <a:solidFill>
                  <a:srgbClr val="0C4599"/>
                </a:solidFill>
                <a:latin typeface="Calibri"/>
                <a:ea typeface="Calibri"/>
                <a:cs typeface="Calibri"/>
                <a:sym typeface="Calibri"/>
              </a:rPr>
              <a:t>Commission:</a:t>
            </a:r>
          </a:p>
          <a:p>
            <a:pPr lvl="0" rtl="0">
              <a:spcBef>
                <a:spcPts val="0"/>
              </a:spcBef>
              <a:buNone/>
            </a:pPr>
            <a:r>
              <a:rPr lang="en" sz="2400" dirty="0">
                <a:solidFill>
                  <a:srgbClr val="0C4599"/>
                </a:solidFill>
                <a:latin typeface="Calibri"/>
                <a:ea typeface="Calibri"/>
                <a:cs typeface="Calibri"/>
                <a:sym typeface="Calibri"/>
              </a:rPr>
              <a:t>	</a:t>
            </a:r>
            <a:r>
              <a:rPr lang="en" sz="2400" dirty="0" smtClean="0">
                <a:solidFill>
                  <a:srgbClr val="0C4599"/>
                </a:solidFill>
                <a:latin typeface="Calibri"/>
                <a:ea typeface="Calibri"/>
                <a:cs typeface="Calibri"/>
                <a:sym typeface="Calibri"/>
              </a:rPr>
              <a:t>- Percentage </a:t>
            </a:r>
            <a:r>
              <a:rPr lang="en" sz="2400" dirty="0">
                <a:solidFill>
                  <a:srgbClr val="0C4599"/>
                </a:solidFill>
                <a:latin typeface="Calibri"/>
                <a:ea typeface="Calibri"/>
                <a:cs typeface="Calibri"/>
                <a:sym typeface="Calibri"/>
              </a:rPr>
              <a:t>of the total dollar amount that an employee </a:t>
            </a:r>
            <a:r>
              <a:rPr lang="en" sz="2400" dirty="0" smtClean="0">
                <a:solidFill>
                  <a:srgbClr val="0C4599"/>
                </a:solidFill>
                <a:latin typeface="Calibri"/>
                <a:ea typeface="Calibri"/>
                <a:cs typeface="Calibri"/>
                <a:sym typeface="Calibri"/>
              </a:rPr>
              <a:t>	sold during </a:t>
            </a:r>
            <a:r>
              <a:rPr lang="en" sz="2400" dirty="0">
                <a:solidFill>
                  <a:srgbClr val="0C4599"/>
                </a:solidFill>
                <a:latin typeface="Calibri"/>
                <a:ea typeface="Calibri"/>
                <a:cs typeface="Calibri"/>
                <a:sym typeface="Calibri"/>
              </a:rPr>
              <a:t>pay </a:t>
            </a:r>
            <a:r>
              <a:rPr lang="en" sz="2400" dirty="0" smtClean="0">
                <a:solidFill>
                  <a:srgbClr val="0C4599"/>
                </a:solidFill>
                <a:latin typeface="Calibri"/>
                <a:ea typeface="Calibri"/>
                <a:cs typeface="Calibri"/>
                <a:sym typeface="Calibri"/>
              </a:rPr>
              <a:t>period</a:t>
            </a:r>
          </a:p>
          <a:p>
            <a:pPr lvl="0" rtl="0">
              <a:spcBef>
                <a:spcPts val="0"/>
              </a:spcBef>
              <a:buNone/>
            </a:pPr>
            <a:endParaRPr lang="en" sz="2400" i="1" dirty="0">
              <a:solidFill>
                <a:srgbClr val="0C4599"/>
              </a:solidFill>
              <a:latin typeface="Calibri"/>
              <a:ea typeface="Calibri"/>
              <a:cs typeface="Calibri"/>
              <a:sym typeface="Calibri"/>
            </a:endParaRPr>
          </a:p>
          <a:p>
            <a:pPr marL="0" lvl="0" indent="0" rtl="0">
              <a:spcBef>
                <a:spcPts val="0"/>
              </a:spcBef>
              <a:buNone/>
            </a:pPr>
            <a:r>
              <a:rPr lang="en" sz="2400" dirty="0">
                <a:solidFill>
                  <a:srgbClr val="0C4599"/>
                </a:solidFill>
                <a:latin typeface="Calibri"/>
                <a:ea typeface="Calibri"/>
                <a:cs typeface="Calibri"/>
                <a:sym typeface="Calibri"/>
              </a:rPr>
              <a:t>E.   </a:t>
            </a:r>
            <a:r>
              <a:rPr lang="en" sz="2400" u="sng" dirty="0">
                <a:solidFill>
                  <a:srgbClr val="0C4599"/>
                </a:solidFill>
                <a:latin typeface="Calibri"/>
                <a:ea typeface="Calibri"/>
                <a:cs typeface="Calibri"/>
                <a:sym typeface="Calibri"/>
              </a:rPr>
              <a:t>Tips</a:t>
            </a:r>
          </a:p>
          <a:p>
            <a:pPr marL="0" lvl="0" indent="0" rtl="0">
              <a:spcBef>
                <a:spcPts val="0"/>
              </a:spcBef>
              <a:buNone/>
            </a:pPr>
            <a:r>
              <a:rPr lang="en" sz="2400" dirty="0">
                <a:solidFill>
                  <a:srgbClr val="0C4599"/>
                </a:solidFill>
                <a:latin typeface="Calibri"/>
                <a:ea typeface="Calibri"/>
                <a:cs typeface="Calibri"/>
                <a:sym typeface="Calibri"/>
              </a:rPr>
              <a:t>	Voluntary payment a customer gives the employee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Lst>
  </p:timing>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131</Words>
  <Application>Microsoft Office PowerPoint</Application>
  <PresentationFormat>On-screen Show (16:9)</PresentationFormat>
  <Paragraphs>66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Simple Light</vt:lpstr>
      <vt:lpstr>Your Work &amp; Your Identity</vt:lpstr>
      <vt:lpstr>5 Factors that Affect Career Choice:</vt:lpstr>
      <vt:lpstr>PowerPoint Presentation</vt:lpstr>
      <vt:lpstr>PowerPoint Presentation</vt:lpstr>
      <vt:lpstr>PowerPoint Presentation</vt:lpstr>
      <vt:lpstr>PowerPoint Presentation</vt:lpstr>
      <vt:lpstr>Employee Expenses</vt:lpstr>
      <vt:lpstr>PowerPoint Presentation</vt:lpstr>
      <vt:lpstr>PowerPoint Presentation</vt:lpstr>
      <vt:lpstr>PowerPoint Presentation</vt:lpstr>
      <vt:lpstr>PowerPoint Presentation</vt:lpstr>
      <vt:lpstr>Job Application</vt:lpstr>
      <vt:lpstr>Job Application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Work &amp; Your Identity</dc:title>
  <dc:creator>Nicole Zimmerman</dc:creator>
  <cp:lastModifiedBy>Nicole Kilgus</cp:lastModifiedBy>
  <cp:revision>11</cp:revision>
  <cp:lastPrinted>2017-09-08T16:09:11Z</cp:lastPrinted>
  <dcterms:modified xsi:type="dcterms:W3CDTF">2017-09-08T17:22:38Z</dcterms:modified>
</cp:coreProperties>
</file>