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61" r:id="rId3"/>
    <p:sldId id="262" r:id="rId4"/>
    <p:sldId id="263" r:id="rId5"/>
    <p:sldId id="257" r:id="rId6"/>
    <p:sldId id="258" r:id="rId7"/>
    <p:sldId id="259" r:id="rId8"/>
    <p:sldId id="260" r:id="rId9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50" d="100"/>
          <a:sy n="50" d="100"/>
        </p:scale>
        <p:origin x="66" y="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A736D86-1355-41A8-868B-7C3DF8129153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B250252-DA86-438A-8A66-3E9EF3700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62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AA7C-562E-4DFF-94AD-22C2D6792FEB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02CA-85C7-41EA-B345-457515941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74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AA7C-562E-4DFF-94AD-22C2D6792FEB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02CA-85C7-41EA-B345-457515941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975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AA7C-562E-4DFF-94AD-22C2D6792FEB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02CA-85C7-41EA-B345-457515941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37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AA7C-562E-4DFF-94AD-22C2D6792FEB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02CA-85C7-41EA-B345-457515941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13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AA7C-562E-4DFF-94AD-22C2D6792FEB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02CA-85C7-41EA-B345-457515941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474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AA7C-562E-4DFF-94AD-22C2D6792FEB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02CA-85C7-41EA-B345-457515941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35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AA7C-562E-4DFF-94AD-22C2D6792FEB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02CA-85C7-41EA-B345-457515941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85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AA7C-562E-4DFF-94AD-22C2D6792FEB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02CA-85C7-41EA-B345-457515941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82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AA7C-562E-4DFF-94AD-22C2D6792FEB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02CA-85C7-41EA-B345-457515941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6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AA7C-562E-4DFF-94AD-22C2D6792FEB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02CA-85C7-41EA-B345-457515941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7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AA7C-562E-4DFF-94AD-22C2D6792FEB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02CA-85C7-41EA-B345-457515941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772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24000">
              <a:srgbClr val="00B0F0"/>
            </a:gs>
            <a:gs pos="83000">
              <a:srgbClr val="00B0F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4AA7C-562E-4DFF-94AD-22C2D6792FEB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802CA-85C7-41EA-B345-457515941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2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Notes 2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63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363" y="0"/>
            <a:ext cx="10515600" cy="1325563"/>
          </a:xfrm>
        </p:spPr>
        <p:txBody>
          <a:bodyPr/>
          <a:lstStyle/>
          <a:p>
            <a:r>
              <a:rPr lang="en-US" b="1" u="sng" dirty="0" smtClean="0"/>
              <a:t>Video Review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381" y="1146752"/>
            <a:ext cx="10515600" cy="4351338"/>
          </a:xfrm>
        </p:spPr>
        <p:txBody>
          <a:bodyPr>
            <a:noAutofit/>
          </a:bodyPr>
          <a:lstStyle/>
          <a:p>
            <a:r>
              <a:rPr lang="en-US" sz="3600" b="1" u="sng" dirty="0" smtClean="0"/>
              <a:t>Goals of taxation</a:t>
            </a:r>
          </a:p>
          <a:p>
            <a:pPr lvl="1"/>
            <a:r>
              <a:rPr lang="en-US" sz="3200" dirty="0" smtClean="0"/>
              <a:t>Raise $ for government services</a:t>
            </a:r>
          </a:p>
          <a:p>
            <a:pPr lvl="1"/>
            <a:r>
              <a:rPr lang="en-US" sz="3200" dirty="0" smtClean="0"/>
              <a:t>Promote well-being of society</a:t>
            </a:r>
          </a:p>
          <a:p>
            <a:pPr lvl="1"/>
            <a:r>
              <a:rPr lang="en-US" sz="3200" dirty="0" smtClean="0"/>
              <a:t>Push economic growth</a:t>
            </a:r>
          </a:p>
          <a:p>
            <a:pPr lvl="1"/>
            <a:r>
              <a:rPr lang="en-US" sz="3200" dirty="0" smtClean="0"/>
              <a:t>Implement fiscal &amp; monetary policies</a:t>
            </a:r>
          </a:p>
          <a:p>
            <a:pPr lvl="1"/>
            <a:endParaRPr lang="en-US" sz="3200" dirty="0" smtClean="0"/>
          </a:p>
          <a:p>
            <a:r>
              <a:rPr lang="en-US" sz="3600" b="1" u="sng" dirty="0" smtClean="0"/>
              <a:t>Direct vs Indirect Tax</a:t>
            </a:r>
          </a:p>
          <a:p>
            <a:pPr lvl="1"/>
            <a:r>
              <a:rPr lang="en-US" sz="3200" dirty="0" smtClean="0"/>
              <a:t>D = paid directly by person/organization to government (property, income)</a:t>
            </a:r>
          </a:p>
          <a:p>
            <a:pPr lvl="1"/>
            <a:r>
              <a:rPr lang="en-US" sz="3200" dirty="0" smtClean="0"/>
              <a:t>I = collected by store, seller, producer (sales)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7327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237" y="398607"/>
            <a:ext cx="10515600" cy="4351338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How is wealth redistributed within a society via taxes?</a:t>
            </a:r>
          </a:p>
          <a:p>
            <a:pPr lvl="1"/>
            <a:r>
              <a:rPr lang="en-US" sz="3200" dirty="0" smtClean="0"/>
              <a:t>High income earners are taxed at a higher rate</a:t>
            </a:r>
          </a:p>
          <a:p>
            <a:pPr lvl="1"/>
            <a:r>
              <a:rPr lang="en-US" sz="3200" dirty="0" smtClean="0"/>
              <a:t>Government subsidies &amp; vouchers (food stamps, housing programs, etc.)</a:t>
            </a:r>
          </a:p>
          <a:p>
            <a:pPr lvl="1"/>
            <a:r>
              <a:rPr lang="en-US" sz="3200" dirty="0" smtClean="0"/>
              <a:t>Luxury tax</a:t>
            </a:r>
          </a:p>
          <a:p>
            <a:pPr lvl="1"/>
            <a:endParaRPr lang="en-US" sz="3200" dirty="0"/>
          </a:p>
          <a:p>
            <a:r>
              <a:rPr lang="en-US" sz="3600" b="1" dirty="0" smtClean="0"/>
              <a:t>Sin Tax?</a:t>
            </a:r>
          </a:p>
          <a:p>
            <a:pPr lvl="1"/>
            <a:r>
              <a:rPr lang="en-US" sz="3200" dirty="0" smtClean="0"/>
              <a:t>Placed on items that are “not-good-for-you” products</a:t>
            </a:r>
          </a:p>
          <a:p>
            <a:pPr lvl="1"/>
            <a:r>
              <a:rPr lang="en-US" sz="3200" dirty="0" smtClean="0"/>
              <a:t>Why?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8671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688782" cy="1325563"/>
          </a:xfrm>
        </p:spPr>
        <p:txBody>
          <a:bodyPr/>
          <a:lstStyle/>
          <a:p>
            <a:pPr algn="ctr"/>
            <a:r>
              <a:rPr lang="en-US" b="1" u="sng" dirty="0" smtClean="0"/>
              <a:t>Progressive     /     Regressive     /     Proportional</a:t>
            </a:r>
            <a:endParaRPr lang="en-US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524000"/>
            <a:ext cx="347749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Those who make more pay more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As income grows, so does amount of taxes paid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i="1" dirty="0" smtClean="0"/>
              <a:t>Income taxes</a:t>
            </a:r>
            <a:endParaRPr lang="en-US" sz="3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237759" y="1524000"/>
            <a:ext cx="338050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Those who make less, pay more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smtClean="0"/>
              <a:t>The </a:t>
            </a:r>
            <a:r>
              <a:rPr lang="en-US" sz="3200" dirty="0" smtClean="0"/>
              <a:t>tax takes a higher % of their income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i="1" dirty="0" smtClean="0"/>
              <a:t>Sales Tax</a:t>
            </a:r>
            <a:endParaRPr lang="en-US" sz="32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7949045" y="1524000"/>
            <a:ext cx="37355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Takes same percent of income from all income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i="1" dirty="0" smtClean="0"/>
              <a:t>Property Tax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92860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255" y="373085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3200" dirty="0" smtClean="0"/>
              <a:t>Power to levy taxes rests with:</a:t>
            </a:r>
          </a:p>
          <a:p>
            <a:pPr>
              <a:lnSpc>
                <a:spcPct val="200000"/>
              </a:lnSpc>
            </a:pPr>
            <a:r>
              <a:rPr lang="en-US" sz="3200" dirty="0" smtClean="0"/>
              <a:t>Someone who willfully refuses to pay taxes has committed:</a:t>
            </a:r>
          </a:p>
          <a:p>
            <a:pPr>
              <a:lnSpc>
                <a:spcPct val="200000"/>
              </a:lnSpc>
            </a:pPr>
            <a:r>
              <a:rPr lang="en-US" sz="3200" dirty="0" smtClean="0"/>
              <a:t>What agency is in charge of collecting / checking taxes?</a:t>
            </a:r>
          </a:p>
          <a:p>
            <a:pPr>
              <a:lnSpc>
                <a:spcPct val="200000"/>
              </a:lnSpc>
            </a:pPr>
            <a:r>
              <a:rPr lang="en-US" sz="3200" dirty="0" smtClean="0"/>
              <a:t>An examination of your financial records</a:t>
            </a:r>
          </a:p>
          <a:p>
            <a:pPr lvl="1">
              <a:lnSpc>
                <a:spcPct val="200000"/>
              </a:lnSpc>
            </a:pPr>
            <a:r>
              <a:rPr lang="en-US" sz="2800" dirty="0" smtClean="0"/>
              <a:t>Keep your receipts &amp; paycheck stubs for six years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206837" y="799378"/>
            <a:ext cx="2951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Congress</a:t>
            </a:r>
            <a:endParaRPr lang="en-US" sz="28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424546" y="2405834"/>
            <a:ext cx="2951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Tax Evasion</a:t>
            </a:r>
            <a:endParaRPr lang="en-US" sz="28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424546" y="3517905"/>
            <a:ext cx="6733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IRS = Internal Revenue Service</a:t>
            </a:r>
            <a:endParaRPr lang="en-US" sz="28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2327564" y="4542852"/>
            <a:ext cx="2951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Audit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198820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5 Tax Filing Statuses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2171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/>
              <a:t>Single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Married, Filing Jointly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Married, Filing Separately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Head of Household</a:t>
            </a:r>
          </a:p>
          <a:p>
            <a:pPr>
              <a:lnSpc>
                <a:spcPct val="100000"/>
              </a:lnSpc>
            </a:pPr>
            <a:r>
              <a:rPr lang="en-US" sz="3600" dirty="0" smtClean="0"/>
              <a:t>Qualifying Widow(</a:t>
            </a:r>
            <a:r>
              <a:rPr lang="en-US" sz="3600" dirty="0" err="1" smtClean="0"/>
              <a:t>er</a:t>
            </a:r>
            <a:r>
              <a:rPr lang="en-US" sz="3600" dirty="0" smtClean="0"/>
              <a:t>) with dependent </a:t>
            </a:r>
            <a:r>
              <a:rPr lang="en-US" sz="3600" dirty="0" smtClean="0"/>
              <a:t>child</a:t>
            </a:r>
          </a:p>
          <a:p>
            <a:pPr lvl="1">
              <a:lnSpc>
                <a:spcPct val="100000"/>
              </a:lnSpc>
            </a:pPr>
            <a:r>
              <a:rPr lang="en-US" sz="3200" i="1" dirty="0" smtClean="0"/>
              <a:t>Qualify for 2 years after </a:t>
            </a:r>
            <a:r>
              <a:rPr lang="en-US" sz="3200" i="1" smtClean="0"/>
              <a:t>spouse passes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5867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Tax </a:t>
            </a:r>
            <a:r>
              <a:rPr lang="en-US" b="1" u="sng" dirty="0" smtClean="0"/>
              <a:t>Return Forms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1040</a:t>
            </a:r>
            <a:endParaRPr lang="en-US" sz="6000" b="1" dirty="0" smtClean="0"/>
          </a:p>
        </p:txBody>
      </p:sp>
    </p:spTree>
    <p:extLst>
      <p:ext uri="{BB962C8B-B14F-4D97-AF65-F5344CB8AC3E}">
        <p14:creationId xmlns:p14="http://schemas.microsoft.com/office/powerpoint/2010/main" val="210113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$3 Election Contribution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Tax forms</a:t>
            </a:r>
          </a:p>
          <a:p>
            <a:r>
              <a:rPr lang="en-US" dirty="0" smtClean="0"/>
              <a:t>Does </a:t>
            </a:r>
            <a:r>
              <a:rPr lang="en-US" dirty="0"/>
              <a:t>not change the amount of an individual's </a:t>
            </a:r>
            <a:r>
              <a:rPr lang="en-US" dirty="0" smtClean="0"/>
              <a:t>tax/refund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Paid </a:t>
            </a:r>
            <a:r>
              <a:rPr lang="en-US" dirty="0"/>
              <a:t>by the government. </a:t>
            </a:r>
            <a:endParaRPr lang="en-US" dirty="0" smtClean="0"/>
          </a:p>
          <a:p>
            <a:r>
              <a:rPr lang="en-US" dirty="0" smtClean="0"/>
              <a:t>Causes federal </a:t>
            </a:r>
            <a:r>
              <a:rPr lang="en-US" dirty="0"/>
              <a:t>government </a:t>
            </a:r>
            <a:r>
              <a:rPr lang="en-US" dirty="0" smtClean="0"/>
              <a:t>receives </a:t>
            </a:r>
            <a:r>
              <a:rPr lang="en-US" dirty="0"/>
              <a:t>$3 less in tax revenue for other </a:t>
            </a:r>
            <a:r>
              <a:rPr lang="en-US" dirty="0" smtClean="0"/>
              <a:t>spending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73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273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Notes 2</vt:lpstr>
      <vt:lpstr>Video Review</vt:lpstr>
      <vt:lpstr>PowerPoint Presentation</vt:lpstr>
      <vt:lpstr>Progressive     /     Regressive     /     Proportional</vt:lpstr>
      <vt:lpstr>PowerPoint Presentation</vt:lpstr>
      <vt:lpstr>5 Tax Filing Statuses</vt:lpstr>
      <vt:lpstr>Tax Return Forms</vt:lpstr>
      <vt:lpstr>$3 Election Contribution</vt:lpstr>
    </vt:vector>
  </TitlesOfParts>
  <Company>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Kilgus</dc:creator>
  <cp:lastModifiedBy>Nicole Zimmerman</cp:lastModifiedBy>
  <cp:revision>13</cp:revision>
  <cp:lastPrinted>2017-10-17T18:55:09Z</cp:lastPrinted>
  <dcterms:created xsi:type="dcterms:W3CDTF">2017-10-16T12:26:41Z</dcterms:created>
  <dcterms:modified xsi:type="dcterms:W3CDTF">2019-03-12T17:04:50Z</dcterms:modified>
</cp:coreProperties>
</file>