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81" r:id="rId2"/>
    <p:sldId id="273" r:id="rId3"/>
    <p:sldId id="289" r:id="rId4"/>
    <p:sldId id="274" r:id="rId5"/>
    <p:sldId id="286" r:id="rId6"/>
    <p:sldId id="276" r:id="rId7"/>
    <p:sldId id="275" r:id="rId8"/>
    <p:sldId id="277" r:id="rId9"/>
    <p:sldId id="291" r:id="rId10"/>
    <p:sldId id="290" r:id="rId11"/>
    <p:sldId id="283" r:id="rId12"/>
    <p:sldId id="279" r:id="rId13"/>
    <p:sldId id="265" r:id="rId14"/>
    <p:sldId id="284" r:id="rId15"/>
    <p:sldId id="285" r:id="rId16"/>
    <p:sldId id="282" r:id="rId17"/>
    <p:sldId id="280" r:id="rId18"/>
    <p:sldId id="259" r:id="rId19"/>
    <p:sldId id="257" r:id="rId20"/>
    <p:sldId id="278" r:id="rId21"/>
    <p:sldId id="261" r:id="rId22"/>
    <p:sldId id="264" r:id="rId23"/>
    <p:sldId id="262" r:id="rId24"/>
  </p:sldIdLst>
  <p:sldSz cx="9144000" cy="6858000" type="screen4x3"/>
  <p:notesSz cx="9296400" cy="688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41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44091"/>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sz="quarter" idx="1"/>
          </p:nvPr>
        </p:nvSpPr>
        <p:spPr>
          <a:xfrm>
            <a:off x="5265811" y="0"/>
            <a:ext cx="4028440" cy="344091"/>
          </a:xfrm>
          <a:prstGeom prst="rect">
            <a:avLst/>
          </a:prstGeom>
        </p:spPr>
        <p:txBody>
          <a:bodyPr vert="horz" lIns="92487" tIns="46244" rIns="92487" bIns="46244" rtlCol="0"/>
          <a:lstStyle>
            <a:lvl1pPr algn="r">
              <a:defRPr sz="1200"/>
            </a:lvl1pPr>
          </a:lstStyle>
          <a:p>
            <a:fld id="{5B2D3AA1-C174-4F7D-9421-32158E295E8D}" type="datetimeFigureOut">
              <a:rPr lang="en-US" smtClean="0"/>
              <a:pPr/>
              <a:t>10/7/2019</a:t>
            </a:fld>
            <a:endParaRPr lang="en-US"/>
          </a:p>
        </p:txBody>
      </p:sp>
      <p:sp>
        <p:nvSpPr>
          <p:cNvPr id="4" name="Footer Placeholder 3"/>
          <p:cNvSpPr>
            <a:spLocks noGrp="1"/>
          </p:cNvSpPr>
          <p:nvPr>
            <p:ph type="ftr" sz="quarter" idx="2"/>
          </p:nvPr>
        </p:nvSpPr>
        <p:spPr>
          <a:xfrm>
            <a:off x="1" y="6536529"/>
            <a:ext cx="4028440" cy="344091"/>
          </a:xfrm>
          <a:prstGeom prst="rect">
            <a:avLst/>
          </a:prstGeom>
        </p:spPr>
        <p:txBody>
          <a:bodyPr vert="horz" lIns="92487" tIns="46244" rIns="92487" bIns="46244" rtlCol="0" anchor="b"/>
          <a:lstStyle>
            <a:lvl1pPr algn="l">
              <a:defRPr sz="1200"/>
            </a:lvl1pPr>
          </a:lstStyle>
          <a:p>
            <a:endParaRPr lang="en-US"/>
          </a:p>
        </p:txBody>
      </p:sp>
      <p:sp>
        <p:nvSpPr>
          <p:cNvPr id="5" name="Slide Number Placeholder 4"/>
          <p:cNvSpPr>
            <a:spLocks noGrp="1"/>
          </p:cNvSpPr>
          <p:nvPr>
            <p:ph type="sldNum" sz="quarter" idx="3"/>
          </p:nvPr>
        </p:nvSpPr>
        <p:spPr>
          <a:xfrm>
            <a:off x="5265811" y="6536529"/>
            <a:ext cx="4028440" cy="344091"/>
          </a:xfrm>
          <a:prstGeom prst="rect">
            <a:avLst/>
          </a:prstGeom>
        </p:spPr>
        <p:txBody>
          <a:bodyPr vert="horz" lIns="92487" tIns="46244" rIns="92487" bIns="46244" rtlCol="0" anchor="b"/>
          <a:lstStyle>
            <a:lvl1pPr algn="r">
              <a:defRPr sz="1200"/>
            </a:lvl1pPr>
          </a:lstStyle>
          <a:p>
            <a:fld id="{647BA967-2190-4E72-8D94-9160778C8257}" type="slidenum">
              <a:rPr lang="en-US" smtClean="0"/>
              <a:pPr/>
              <a:t>‹#›</a:t>
            </a:fld>
            <a:endParaRPr lang="en-US"/>
          </a:p>
        </p:txBody>
      </p:sp>
    </p:spTree>
    <p:extLst>
      <p:ext uri="{BB962C8B-B14F-4D97-AF65-F5344CB8AC3E}">
        <p14:creationId xmlns:p14="http://schemas.microsoft.com/office/powerpoint/2010/main" val="1794132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29282" cy="345501"/>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idx="1"/>
          </p:nvPr>
        </p:nvSpPr>
        <p:spPr>
          <a:xfrm>
            <a:off x="5265014" y="1"/>
            <a:ext cx="4029282" cy="345501"/>
          </a:xfrm>
          <a:prstGeom prst="rect">
            <a:avLst/>
          </a:prstGeom>
        </p:spPr>
        <p:txBody>
          <a:bodyPr vert="horz" lIns="90763" tIns="45382" rIns="90763" bIns="45382" rtlCol="0"/>
          <a:lstStyle>
            <a:lvl1pPr algn="r">
              <a:defRPr sz="1200"/>
            </a:lvl1pPr>
          </a:lstStyle>
          <a:p>
            <a:fld id="{3A087FFD-874D-4260-882B-4B8C7D2663E0}" type="datetimeFigureOut">
              <a:rPr lang="en-US" smtClean="0"/>
              <a:t>10/7/2019</a:t>
            </a:fld>
            <a:endParaRPr lang="en-US"/>
          </a:p>
        </p:txBody>
      </p:sp>
      <p:sp>
        <p:nvSpPr>
          <p:cNvPr id="4" name="Slide Image Placeholder 3"/>
          <p:cNvSpPr>
            <a:spLocks noGrp="1" noRot="1" noChangeAspect="1"/>
          </p:cNvSpPr>
          <p:nvPr>
            <p:ph type="sldImg" idx="2"/>
          </p:nvPr>
        </p:nvSpPr>
        <p:spPr>
          <a:xfrm>
            <a:off x="3100388" y="860425"/>
            <a:ext cx="3095625" cy="2320925"/>
          </a:xfrm>
          <a:prstGeom prst="rect">
            <a:avLst/>
          </a:prstGeom>
          <a:noFill/>
          <a:ln w="12700">
            <a:solidFill>
              <a:prstClr val="black"/>
            </a:solidFill>
          </a:ln>
        </p:spPr>
        <p:txBody>
          <a:bodyPr vert="horz" lIns="90763" tIns="45382" rIns="90763" bIns="45382" rtlCol="0" anchor="ctr"/>
          <a:lstStyle/>
          <a:p>
            <a:endParaRPr lang="en-US"/>
          </a:p>
        </p:txBody>
      </p:sp>
      <p:sp>
        <p:nvSpPr>
          <p:cNvPr id="5" name="Notes Placeholder 4"/>
          <p:cNvSpPr>
            <a:spLocks noGrp="1"/>
          </p:cNvSpPr>
          <p:nvPr>
            <p:ph type="body" sz="quarter" idx="3"/>
          </p:nvPr>
        </p:nvSpPr>
        <p:spPr>
          <a:xfrm>
            <a:off x="930484" y="3311638"/>
            <a:ext cx="7435436" cy="2709949"/>
          </a:xfrm>
          <a:prstGeom prst="rect">
            <a:avLst/>
          </a:prstGeom>
        </p:spPr>
        <p:txBody>
          <a:bodyPr vert="horz" lIns="90763" tIns="45382" rIns="90763" bIns="453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536312"/>
            <a:ext cx="4029282" cy="345501"/>
          </a:xfrm>
          <a:prstGeom prst="rect">
            <a:avLst/>
          </a:prstGeom>
        </p:spPr>
        <p:txBody>
          <a:bodyPr vert="horz" lIns="90763" tIns="45382" rIns="90763" bIns="45382" rtlCol="0" anchor="b"/>
          <a:lstStyle>
            <a:lvl1pPr algn="l">
              <a:defRPr sz="1200"/>
            </a:lvl1pPr>
          </a:lstStyle>
          <a:p>
            <a:endParaRPr lang="en-US"/>
          </a:p>
        </p:txBody>
      </p:sp>
      <p:sp>
        <p:nvSpPr>
          <p:cNvPr id="7" name="Slide Number Placeholder 6"/>
          <p:cNvSpPr>
            <a:spLocks noGrp="1"/>
          </p:cNvSpPr>
          <p:nvPr>
            <p:ph type="sldNum" sz="quarter" idx="5"/>
          </p:nvPr>
        </p:nvSpPr>
        <p:spPr>
          <a:xfrm>
            <a:off x="5265014" y="6536312"/>
            <a:ext cx="4029282" cy="345501"/>
          </a:xfrm>
          <a:prstGeom prst="rect">
            <a:avLst/>
          </a:prstGeom>
        </p:spPr>
        <p:txBody>
          <a:bodyPr vert="horz" lIns="90763" tIns="45382" rIns="90763" bIns="45382" rtlCol="0" anchor="b"/>
          <a:lstStyle>
            <a:lvl1pPr algn="r">
              <a:defRPr sz="1200"/>
            </a:lvl1pPr>
          </a:lstStyle>
          <a:p>
            <a:fld id="{C8E8750B-3426-41A5-9FA8-E7EDF603BFB5}" type="slidenum">
              <a:rPr lang="en-US" smtClean="0"/>
              <a:t>‹#›</a:t>
            </a:fld>
            <a:endParaRPr lang="en-US"/>
          </a:p>
        </p:txBody>
      </p:sp>
    </p:spTree>
    <p:extLst>
      <p:ext uri="{BB962C8B-B14F-4D97-AF65-F5344CB8AC3E}">
        <p14:creationId xmlns:p14="http://schemas.microsoft.com/office/powerpoint/2010/main" val="578236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8750B-3426-41A5-9FA8-E7EDF603BFB5}" type="slidenum">
              <a:rPr lang="en-US" smtClean="0"/>
              <a:t>2</a:t>
            </a:fld>
            <a:endParaRPr lang="en-US"/>
          </a:p>
        </p:txBody>
      </p:sp>
    </p:spTree>
    <p:extLst>
      <p:ext uri="{BB962C8B-B14F-4D97-AF65-F5344CB8AC3E}">
        <p14:creationId xmlns:p14="http://schemas.microsoft.com/office/powerpoint/2010/main" val="226896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201BFB-540A-454A-B900-1A1D2ADA9EBE}"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A5DAB-420F-4B56-9A28-F2A36B69C0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01BFB-540A-454A-B900-1A1D2ADA9EBE}"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A5DAB-420F-4B56-9A28-F2A36B69C0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01BFB-540A-454A-B900-1A1D2ADA9EBE}"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A5DAB-420F-4B56-9A28-F2A36B69C0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01BFB-540A-454A-B900-1A1D2ADA9EBE}"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A5DAB-420F-4B56-9A28-F2A36B69C0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201BFB-540A-454A-B900-1A1D2ADA9EBE}"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A5DAB-420F-4B56-9A28-F2A36B69C0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201BFB-540A-454A-B900-1A1D2ADA9EBE}" type="datetimeFigureOut">
              <a:rPr lang="en-US" smtClean="0"/>
              <a:pPr/>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9A5DAB-420F-4B56-9A28-F2A36B69C0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201BFB-540A-454A-B900-1A1D2ADA9EBE}" type="datetimeFigureOut">
              <a:rPr lang="en-US" smtClean="0"/>
              <a:pPr/>
              <a:t>10/7/2019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9A5DAB-420F-4B56-9A28-F2A36B69C0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201BFB-540A-454A-B900-1A1D2ADA9EBE}" type="datetimeFigureOut">
              <a:rPr lang="en-US" smtClean="0"/>
              <a:pPr/>
              <a:t>10/7/2019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9A5DAB-420F-4B56-9A28-F2A36B69C0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01BFB-540A-454A-B900-1A1D2ADA9EBE}" type="datetimeFigureOut">
              <a:rPr lang="en-US" smtClean="0"/>
              <a:pPr/>
              <a:t>10/7/2019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9A5DAB-420F-4B56-9A28-F2A36B69C0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01BFB-540A-454A-B900-1A1D2ADA9EBE}" type="datetimeFigureOut">
              <a:rPr lang="en-US" smtClean="0"/>
              <a:pPr/>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9A5DAB-420F-4B56-9A28-F2A36B69C0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01BFB-540A-454A-B900-1A1D2ADA9EBE}" type="datetimeFigureOut">
              <a:rPr lang="en-US" smtClean="0"/>
              <a:pPr/>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9A5DAB-420F-4B56-9A28-F2A36B69C0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01BFB-540A-454A-B900-1A1D2ADA9EBE}" type="datetimeFigureOut">
              <a:rPr lang="en-US" smtClean="0"/>
              <a:pPr/>
              <a:t>10/7/2019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9A5DAB-420F-4B56-9A28-F2A36B69C0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dol.gov/general/topic/discrimination/agedis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data.org/learn-about-ad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3200400"/>
          </a:xfrm>
        </p:spPr>
        <p:txBody>
          <a:bodyPr>
            <a:normAutofit/>
          </a:bodyPr>
          <a:lstStyle/>
          <a:p>
            <a:r>
              <a:rPr lang="en-US" sz="7200" b="1" dirty="0" smtClean="0">
                <a:solidFill>
                  <a:schemeClr val="accent5">
                    <a:lumMod val="40000"/>
                    <a:lumOff val="60000"/>
                  </a:schemeClr>
                </a:solidFill>
              </a:rPr>
              <a:t>Employment Laws</a:t>
            </a:r>
            <a:endParaRPr lang="en-US" sz="7200" b="1" dirty="0">
              <a:solidFill>
                <a:schemeClr val="accent5">
                  <a:lumMod val="40000"/>
                  <a:lumOff val="6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09800"/>
            <a:ext cx="8229600" cy="1143000"/>
          </a:xfrm>
        </p:spPr>
        <p:txBody>
          <a:bodyPr>
            <a:noAutofit/>
          </a:bodyPr>
          <a:lstStyle/>
          <a:p>
            <a:r>
              <a:rPr lang="en-US" sz="16600" b="1" dirty="0" smtClean="0">
                <a:solidFill>
                  <a:srgbClr val="FF0000"/>
                </a:solidFill>
              </a:rPr>
              <a:t>TAXES</a:t>
            </a:r>
            <a:endParaRPr lang="en-US" sz="16600" b="1" dirty="0">
              <a:solidFill>
                <a:srgbClr val="FF0000"/>
              </a:solidFill>
            </a:endParaRPr>
          </a:p>
        </p:txBody>
      </p:sp>
    </p:spTree>
    <p:extLst>
      <p:ext uri="{BB962C8B-B14F-4D97-AF65-F5344CB8AC3E}">
        <p14:creationId xmlns:p14="http://schemas.microsoft.com/office/powerpoint/2010/main" val="2461540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u="sng" dirty="0" smtClean="0">
                <a:solidFill>
                  <a:schemeClr val="accent5">
                    <a:lumMod val="40000"/>
                    <a:lumOff val="60000"/>
                  </a:schemeClr>
                </a:solidFill>
              </a:rPr>
              <a:t>W-4 Form</a:t>
            </a:r>
            <a:endParaRPr lang="en-US" b="1" u="sng" dirty="0">
              <a:solidFill>
                <a:schemeClr val="accent5">
                  <a:lumMod val="40000"/>
                  <a:lumOff val="60000"/>
                </a:schemeClr>
              </a:solidFill>
            </a:endParaRPr>
          </a:p>
        </p:txBody>
      </p:sp>
      <p:sp>
        <p:nvSpPr>
          <p:cNvPr id="3" name="Content Placeholder 2"/>
          <p:cNvSpPr>
            <a:spLocks noGrp="1"/>
          </p:cNvSpPr>
          <p:nvPr>
            <p:ph idx="1"/>
          </p:nvPr>
        </p:nvSpPr>
        <p:spPr>
          <a:xfrm>
            <a:off x="304800" y="685800"/>
            <a:ext cx="8686800" cy="5791200"/>
          </a:xfrm>
        </p:spPr>
        <p:txBody>
          <a:bodyPr>
            <a:normAutofit fontScale="85000" lnSpcReduction="20000"/>
          </a:bodyPr>
          <a:lstStyle/>
          <a:p>
            <a:r>
              <a:rPr lang="en-US" dirty="0" smtClean="0">
                <a:solidFill>
                  <a:srgbClr val="FFFF00"/>
                </a:solidFill>
              </a:rPr>
              <a:t>Used to determine the amount of income tax withheld from paychecks</a:t>
            </a:r>
          </a:p>
          <a:p>
            <a:endParaRPr lang="en-US" dirty="0" smtClean="0">
              <a:solidFill>
                <a:schemeClr val="accent5">
                  <a:lumMod val="40000"/>
                  <a:lumOff val="60000"/>
                </a:schemeClr>
              </a:solidFill>
            </a:endParaRPr>
          </a:p>
          <a:p>
            <a:r>
              <a:rPr lang="en-US" dirty="0" smtClean="0">
                <a:solidFill>
                  <a:schemeClr val="accent5">
                    <a:lumMod val="40000"/>
                    <a:lumOff val="60000"/>
                  </a:schemeClr>
                </a:solidFill>
              </a:rPr>
              <a:t>“</a:t>
            </a:r>
            <a:r>
              <a:rPr lang="en-US" b="1" i="1" dirty="0" smtClean="0">
                <a:solidFill>
                  <a:schemeClr val="accent5">
                    <a:lumMod val="40000"/>
                    <a:lumOff val="60000"/>
                  </a:schemeClr>
                </a:solidFill>
              </a:rPr>
              <a:t>Dependents”</a:t>
            </a:r>
            <a:endParaRPr lang="en-US" dirty="0" smtClean="0">
              <a:solidFill>
                <a:schemeClr val="accent5">
                  <a:lumMod val="40000"/>
                  <a:lumOff val="60000"/>
                </a:schemeClr>
              </a:solidFill>
            </a:endParaRPr>
          </a:p>
          <a:p>
            <a:pPr lvl="1"/>
            <a:r>
              <a:rPr lang="en-US" dirty="0" smtClean="0">
                <a:solidFill>
                  <a:srgbClr val="FFFF00"/>
                </a:solidFill>
              </a:rPr>
              <a:t>Someone who lives with you</a:t>
            </a:r>
          </a:p>
          <a:p>
            <a:pPr lvl="1"/>
            <a:r>
              <a:rPr lang="en-US" dirty="0" smtClean="0">
                <a:solidFill>
                  <a:srgbClr val="FFFF00"/>
                </a:solidFill>
              </a:rPr>
              <a:t>Provide for over 50% of their living expenses</a:t>
            </a:r>
          </a:p>
          <a:p>
            <a:endParaRPr lang="en-US" dirty="0" smtClean="0">
              <a:solidFill>
                <a:schemeClr val="accent5">
                  <a:lumMod val="40000"/>
                  <a:lumOff val="60000"/>
                </a:schemeClr>
              </a:solidFill>
            </a:endParaRPr>
          </a:p>
          <a:p>
            <a:r>
              <a:rPr lang="en-US" dirty="0" smtClean="0">
                <a:solidFill>
                  <a:schemeClr val="accent5">
                    <a:lumMod val="40000"/>
                    <a:lumOff val="60000"/>
                  </a:schemeClr>
                </a:solidFill>
              </a:rPr>
              <a:t>Claim “</a:t>
            </a:r>
            <a:r>
              <a:rPr lang="en-US" b="1" i="1" dirty="0" smtClean="0">
                <a:solidFill>
                  <a:schemeClr val="accent5">
                    <a:lumMod val="40000"/>
                    <a:lumOff val="60000"/>
                  </a:schemeClr>
                </a:solidFill>
              </a:rPr>
              <a:t>Allowances” </a:t>
            </a:r>
            <a:r>
              <a:rPr lang="en-US" dirty="0" smtClean="0">
                <a:solidFill>
                  <a:schemeClr val="accent5">
                    <a:lumMod val="40000"/>
                    <a:lumOff val="60000"/>
                  </a:schemeClr>
                </a:solidFill>
              </a:rPr>
              <a:t>on the W-4</a:t>
            </a:r>
          </a:p>
          <a:p>
            <a:pPr lvl="1"/>
            <a:r>
              <a:rPr lang="en-US" dirty="0" smtClean="0">
                <a:solidFill>
                  <a:srgbClr val="FFFF00"/>
                </a:solidFill>
              </a:rPr>
              <a:t>Each allowance claimed will reduce the amount of taxes withheld from each paycheck</a:t>
            </a:r>
          </a:p>
          <a:p>
            <a:pPr lvl="1"/>
            <a:r>
              <a:rPr lang="en-US" dirty="0" smtClean="0">
                <a:solidFill>
                  <a:srgbClr val="FFFF00"/>
                </a:solidFill>
              </a:rPr>
              <a:t>A dependent is claimed as an allowance</a:t>
            </a:r>
          </a:p>
          <a:p>
            <a:endParaRPr lang="en-US" dirty="0" smtClean="0">
              <a:solidFill>
                <a:schemeClr val="accent5">
                  <a:lumMod val="40000"/>
                  <a:lumOff val="60000"/>
                </a:schemeClr>
              </a:solidFill>
            </a:endParaRPr>
          </a:p>
          <a:p>
            <a:r>
              <a:rPr lang="en-US" dirty="0" smtClean="0">
                <a:solidFill>
                  <a:schemeClr val="accent5">
                    <a:lumMod val="40000"/>
                    <a:lumOff val="60000"/>
                  </a:schemeClr>
                </a:solidFill>
              </a:rPr>
              <a:t>The more allowances you claim = </a:t>
            </a:r>
            <a:r>
              <a:rPr lang="en-US" dirty="0" smtClean="0">
                <a:solidFill>
                  <a:srgbClr val="FFFF00"/>
                </a:solidFill>
              </a:rPr>
              <a:t>less $ withheld</a:t>
            </a:r>
          </a:p>
          <a:p>
            <a:r>
              <a:rPr lang="en-US" dirty="0" smtClean="0">
                <a:solidFill>
                  <a:schemeClr val="accent5">
                    <a:lumMod val="40000"/>
                    <a:lumOff val="60000"/>
                  </a:schemeClr>
                </a:solidFill>
              </a:rPr>
              <a:t>The less allowances you claim = </a:t>
            </a:r>
            <a:r>
              <a:rPr lang="en-US" dirty="0" smtClean="0">
                <a:solidFill>
                  <a:srgbClr val="FFFF00"/>
                </a:solidFill>
              </a:rPr>
              <a:t>more $ withheld</a:t>
            </a:r>
          </a:p>
          <a:p>
            <a:pPr>
              <a:buNone/>
            </a:pPr>
            <a:endParaRPr lang="en-US" b="1" i="1" dirty="0" smtClean="0">
              <a:solidFill>
                <a:schemeClr val="accent5">
                  <a:lumMod val="40000"/>
                  <a:lumOff val="6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u="sng" dirty="0" smtClean="0">
                <a:solidFill>
                  <a:schemeClr val="accent5">
                    <a:lumMod val="40000"/>
                    <a:lumOff val="60000"/>
                  </a:schemeClr>
                </a:solidFill>
              </a:rPr>
              <a:t>Exempt Status</a:t>
            </a:r>
            <a:endParaRPr lang="en-US" b="1" u="sng" dirty="0">
              <a:solidFill>
                <a:schemeClr val="accent5">
                  <a:lumMod val="40000"/>
                  <a:lumOff val="60000"/>
                </a:schemeClr>
              </a:solidFill>
            </a:endParaRPr>
          </a:p>
        </p:txBody>
      </p:sp>
      <p:sp>
        <p:nvSpPr>
          <p:cNvPr id="3" name="Content Placeholder 2"/>
          <p:cNvSpPr>
            <a:spLocks noGrp="1"/>
          </p:cNvSpPr>
          <p:nvPr>
            <p:ph idx="1"/>
          </p:nvPr>
        </p:nvSpPr>
        <p:spPr>
          <a:xfrm>
            <a:off x="76200" y="1219200"/>
            <a:ext cx="8839200" cy="3048000"/>
          </a:xfrm>
        </p:spPr>
        <p:txBody>
          <a:bodyPr>
            <a:normAutofit fontScale="92500" lnSpcReduction="10000"/>
          </a:bodyPr>
          <a:lstStyle/>
          <a:p>
            <a:r>
              <a:rPr lang="en-US" sz="3400" dirty="0" smtClean="0">
                <a:solidFill>
                  <a:srgbClr val="FFFF00"/>
                </a:solidFill>
              </a:rPr>
              <a:t>Did not earn enough money in a year to owe </a:t>
            </a:r>
            <a:r>
              <a:rPr lang="en-US" sz="3400" i="1" dirty="0" smtClean="0">
                <a:solidFill>
                  <a:srgbClr val="FFFF00"/>
                </a:solidFill>
              </a:rPr>
              <a:t>Federal Income Taxes</a:t>
            </a:r>
          </a:p>
          <a:p>
            <a:r>
              <a:rPr lang="en-US" sz="3400" i="1" dirty="0" smtClean="0">
                <a:solidFill>
                  <a:srgbClr val="FFFF00"/>
                </a:solidFill>
              </a:rPr>
              <a:t>Single, Dependent = $</a:t>
            </a:r>
            <a:r>
              <a:rPr lang="en-US" sz="3400" i="1" dirty="0" smtClean="0">
                <a:solidFill>
                  <a:srgbClr val="FFFF00"/>
                </a:solidFill>
              </a:rPr>
              <a:t>12,200</a:t>
            </a:r>
            <a:endParaRPr lang="en-US" sz="3400" i="1" dirty="0" smtClean="0">
              <a:solidFill>
                <a:srgbClr val="FFFF00"/>
              </a:solidFill>
            </a:endParaRPr>
          </a:p>
          <a:p>
            <a:endParaRPr lang="en-US" sz="3400" i="1" dirty="0" smtClean="0">
              <a:solidFill>
                <a:srgbClr val="FFFF00"/>
              </a:solidFill>
            </a:endParaRPr>
          </a:p>
          <a:p>
            <a:r>
              <a:rPr lang="en-US" sz="3400" dirty="0" smtClean="0">
                <a:solidFill>
                  <a:srgbClr val="FFFF00"/>
                </a:solidFill>
              </a:rPr>
              <a:t>If unsure, file </a:t>
            </a:r>
            <a:r>
              <a:rPr lang="en-US" sz="3400" dirty="0" smtClean="0">
                <a:solidFill>
                  <a:srgbClr val="FFFF00"/>
                </a:solidFill>
              </a:rPr>
              <a:t>anyway </a:t>
            </a:r>
            <a:r>
              <a:rPr lang="en-US" sz="3400" dirty="0" smtClean="0">
                <a:solidFill>
                  <a:srgbClr val="FFFF00"/>
                </a:solidFill>
              </a:rPr>
              <a:t>to </a:t>
            </a:r>
            <a:endParaRPr lang="en-US" sz="3400" dirty="0" smtClean="0">
              <a:solidFill>
                <a:srgbClr val="FFFF00"/>
              </a:solidFill>
            </a:endParaRPr>
          </a:p>
          <a:p>
            <a:pPr marL="0" indent="0">
              <a:buNone/>
            </a:pPr>
            <a:r>
              <a:rPr lang="en-US" sz="3400" dirty="0">
                <a:solidFill>
                  <a:srgbClr val="FFFF00"/>
                </a:solidFill>
              </a:rPr>
              <a:t>	</a:t>
            </a:r>
            <a:r>
              <a:rPr lang="en-US" sz="3400" dirty="0" smtClean="0">
                <a:solidFill>
                  <a:srgbClr val="FFFF00"/>
                </a:solidFill>
              </a:rPr>
              <a:t>get </a:t>
            </a:r>
            <a:r>
              <a:rPr lang="en-US" sz="3400" dirty="0" smtClean="0">
                <a:solidFill>
                  <a:srgbClr val="FFFF00"/>
                </a:solidFill>
              </a:rPr>
              <a:t>a </a:t>
            </a:r>
            <a:r>
              <a:rPr lang="en-US" sz="3400" dirty="0" smtClean="0">
                <a:solidFill>
                  <a:srgbClr val="FFFF00"/>
                </a:solidFill>
              </a:rPr>
              <a:t>possible refund</a:t>
            </a:r>
            <a:endParaRPr lang="en-US" sz="3400" dirty="0" smtClean="0">
              <a:solidFill>
                <a:srgbClr val="FFFF00"/>
              </a:solidFill>
            </a:endParaRPr>
          </a:p>
        </p:txBody>
      </p:sp>
      <p:pic>
        <p:nvPicPr>
          <p:cNvPr id="6" name="Picture 5"/>
          <p:cNvPicPr>
            <a:picLocks noChangeAspect="1"/>
          </p:cNvPicPr>
          <p:nvPr/>
        </p:nvPicPr>
        <p:blipFill>
          <a:blip r:embed="rId2"/>
          <a:stretch>
            <a:fillRect/>
          </a:stretch>
        </p:blipFill>
        <p:spPr>
          <a:xfrm>
            <a:off x="5181600" y="1828800"/>
            <a:ext cx="3810000" cy="410823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3886200" cy="1143000"/>
          </a:xfrm>
        </p:spPr>
        <p:txBody>
          <a:bodyPr/>
          <a:lstStyle/>
          <a:p>
            <a:r>
              <a:rPr lang="en-US" b="1" u="sng" dirty="0" smtClean="0">
                <a:solidFill>
                  <a:schemeClr val="accent5">
                    <a:lumMod val="40000"/>
                    <a:lumOff val="60000"/>
                  </a:schemeClr>
                </a:solidFill>
              </a:rPr>
              <a:t>W-4 Form</a:t>
            </a:r>
            <a:endParaRPr lang="en-US" b="1" u="sng" dirty="0">
              <a:solidFill>
                <a:schemeClr val="accent5">
                  <a:lumMod val="40000"/>
                  <a:lumOff val="60000"/>
                </a:schemeClr>
              </a:solidFill>
            </a:endParaRPr>
          </a:p>
        </p:txBody>
      </p:sp>
      <p:pic>
        <p:nvPicPr>
          <p:cNvPr id="3" name="Picture 2"/>
          <p:cNvPicPr>
            <a:picLocks noChangeAspect="1"/>
          </p:cNvPicPr>
          <p:nvPr/>
        </p:nvPicPr>
        <p:blipFill>
          <a:blip r:embed="rId2"/>
          <a:stretch>
            <a:fillRect/>
          </a:stretch>
        </p:blipFill>
        <p:spPr>
          <a:xfrm>
            <a:off x="4714502" y="1524000"/>
            <a:ext cx="4353297" cy="3024272"/>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152400" y="152400"/>
            <a:ext cx="4495800" cy="653138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lvl="1" algn="ctr" rtl="0">
              <a:spcBef>
                <a:spcPct val="0"/>
              </a:spcBef>
            </a:pPr>
            <a:r>
              <a:rPr lang="en-US" sz="3600" b="1" u="sng" dirty="0" smtClean="0">
                <a:solidFill>
                  <a:schemeClr val="accent5">
                    <a:lumMod val="40000"/>
                    <a:lumOff val="60000"/>
                  </a:schemeClr>
                </a:solidFill>
              </a:rPr>
              <a:t>Form W-2</a:t>
            </a:r>
            <a:br>
              <a:rPr lang="en-US" sz="3600" b="1" u="sng" dirty="0" smtClean="0">
                <a:solidFill>
                  <a:schemeClr val="accent5">
                    <a:lumMod val="40000"/>
                    <a:lumOff val="60000"/>
                  </a:schemeClr>
                </a:solidFill>
              </a:rPr>
            </a:br>
            <a:endParaRPr lang="en-US" dirty="0"/>
          </a:p>
        </p:txBody>
      </p:sp>
      <p:pic>
        <p:nvPicPr>
          <p:cNvPr id="7" name="Picture 2" descr="http://www.icmarc.org/ImageCache/rc/content/sponsor/erbulletin/2008/12/article09_2ectt/v3/image_5b_40id_3d_22samplew2_22_5d/1/401w2form.gif"/>
          <p:cNvPicPr>
            <a:picLocks noChangeAspect="1" noChangeArrowheads="1"/>
          </p:cNvPicPr>
          <p:nvPr/>
        </p:nvPicPr>
        <p:blipFill>
          <a:blip r:embed="rId2" cstate="print"/>
          <a:srcRect/>
          <a:stretch>
            <a:fillRect/>
          </a:stretch>
        </p:blipFill>
        <p:spPr bwMode="auto">
          <a:xfrm>
            <a:off x="457200" y="838200"/>
            <a:ext cx="8153400" cy="5033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7"/>
            <a:ext cx="8229600" cy="1143000"/>
          </a:xfrm>
        </p:spPr>
        <p:txBody>
          <a:bodyPr/>
          <a:lstStyle/>
          <a:p>
            <a:pPr lvl="1" algn="ctr" rtl="0">
              <a:spcBef>
                <a:spcPct val="0"/>
              </a:spcBef>
            </a:pPr>
            <a:r>
              <a:rPr lang="en-US" sz="3600" b="1" u="sng" dirty="0" smtClean="0">
                <a:solidFill>
                  <a:schemeClr val="accent5">
                    <a:lumMod val="40000"/>
                    <a:lumOff val="60000"/>
                  </a:schemeClr>
                </a:solidFill>
              </a:rPr>
              <a:t>Purpose of a Form W-2</a:t>
            </a:r>
            <a:br>
              <a:rPr lang="en-US" sz="3600" b="1" u="sng" dirty="0" smtClean="0">
                <a:solidFill>
                  <a:schemeClr val="accent5">
                    <a:lumMod val="40000"/>
                    <a:lumOff val="60000"/>
                  </a:schemeClr>
                </a:solidFill>
              </a:rPr>
            </a:br>
            <a:endParaRPr lang="en-US" dirty="0"/>
          </a:p>
        </p:txBody>
      </p:sp>
      <p:sp>
        <p:nvSpPr>
          <p:cNvPr id="3" name="Content Placeholder 2"/>
          <p:cNvSpPr>
            <a:spLocks noGrp="1"/>
          </p:cNvSpPr>
          <p:nvPr>
            <p:ph idx="1"/>
          </p:nvPr>
        </p:nvSpPr>
        <p:spPr>
          <a:xfrm>
            <a:off x="533400" y="1722437"/>
            <a:ext cx="8229600" cy="4525963"/>
          </a:xfrm>
        </p:spPr>
        <p:txBody>
          <a:bodyPr/>
          <a:lstStyle/>
          <a:p>
            <a:r>
              <a:rPr lang="en-US" dirty="0" smtClean="0">
                <a:solidFill>
                  <a:srgbClr val="FFFF00"/>
                </a:solidFill>
              </a:rPr>
              <a:t>A summary of </a:t>
            </a:r>
            <a:r>
              <a:rPr lang="en-US" b="1" dirty="0" smtClean="0">
                <a:solidFill>
                  <a:srgbClr val="FFFF00"/>
                </a:solidFill>
              </a:rPr>
              <a:t>TWO THINGS</a:t>
            </a:r>
            <a:r>
              <a:rPr lang="en-US" dirty="0" smtClean="0">
                <a:solidFill>
                  <a:srgbClr val="FFFF00"/>
                </a:solidFill>
              </a:rPr>
              <a:t>!</a:t>
            </a:r>
          </a:p>
          <a:p>
            <a:r>
              <a:rPr lang="en-US" dirty="0" smtClean="0">
                <a:solidFill>
                  <a:srgbClr val="FFFF00"/>
                </a:solidFill>
              </a:rPr>
              <a:t>1. Your income over the last year</a:t>
            </a:r>
          </a:p>
          <a:p>
            <a:r>
              <a:rPr lang="en-US" dirty="0" smtClean="0">
                <a:solidFill>
                  <a:srgbClr val="FFFF00"/>
                </a:solidFill>
              </a:rPr>
              <a:t>2. Taxes withheld throughout the year</a:t>
            </a:r>
          </a:p>
          <a:p>
            <a:endParaRPr lang="en-US" dirty="0" smtClean="0">
              <a:solidFill>
                <a:srgbClr val="FFFF00"/>
              </a:solidFill>
            </a:endParaRPr>
          </a:p>
          <a:p>
            <a:r>
              <a:rPr lang="en-US" dirty="0" smtClean="0">
                <a:solidFill>
                  <a:srgbClr val="FFFF00"/>
                </a:solidFill>
              </a:rPr>
              <a:t>Receive no later than January 31</a:t>
            </a:r>
          </a:p>
          <a:p>
            <a:r>
              <a:rPr lang="en-US" dirty="0" smtClean="0">
                <a:solidFill>
                  <a:srgbClr val="FFFF00"/>
                </a:solidFill>
              </a:rPr>
              <a:t>Needed in order to file tax returns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572000"/>
          </a:xfrm>
        </p:spPr>
        <p:txBody>
          <a:bodyPr>
            <a:normAutofit/>
          </a:bodyPr>
          <a:lstStyle/>
          <a:p>
            <a:r>
              <a:rPr lang="en-US" b="1" i="1" dirty="0" smtClean="0">
                <a:solidFill>
                  <a:schemeClr val="accent5">
                    <a:lumMod val="40000"/>
                    <a:lumOff val="60000"/>
                  </a:schemeClr>
                </a:solidFill>
              </a:rPr>
              <a:t>When do taxes need to be filed by?</a:t>
            </a:r>
          </a:p>
          <a:p>
            <a:pPr lvl="1"/>
            <a:r>
              <a:rPr lang="en-US" b="1" i="1" dirty="0" smtClean="0">
                <a:solidFill>
                  <a:srgbClr val="FFFF00"/>
                </a:solidFill>
              </a:rPr>
              <a:t>April 15</a:t>
            </a:r>
            <a:r>
              <a:rPr lang="en-US" b="1" i="1" baseline="30000" dirty="0" smtClean="0">
                <a:solidFill>
                  <a:srgbClr val="FFFF00"/>
                </a:solidFill>
              </a:rPr>
              <a:t>th</a:t>
            </a:r>
            <a:r>
              <a:rPr lang="en-US" b="1" i="1" dirty="0" smtClean="0">
                <a:solidFill>
                  <a:srgbClr val="FFFF00"/>
                </a:solidFill>
              </a:rPr>
              <a:t>   (a Wed this year)</a:t>
            </a:r>
          </a:p>
          <a:p>
            <a:pPr lvl="3"/>
            <a:endParaRPr lang="en-US" b="1" i="1" dirty="0" smtClean="0">
              <a:solidFill>
                <a:schemeClr val="accent5">
                  <a:lumMod val="40000"/>
                  <a:lumOff val="60000"/>
                </a:schemeClr>
              </a:solidFill>
            </a:endParaRPr>
          </a:p>
          <a:p>
            <a:r>
              <a:rPr lang="en-US" b="1" i="1" dirty="0" smtClean="0">
                <a:solidFill>
                  <a:schemeClr val="accent5">
                    <a:lumMod val="40000"/>
                    <a:lumOff val="60000"/>
                  </a:schemeClr>
                </a:solidFill>
              </a:rPr>
              <a:t>If the 15</a:t>
            </a:r>
            <a:r>
              <a:rPr lang="en-US" b="1" i="1" baseline="30000" dirty="0" smtClean="0">
                <a:solidFill>
                  <a:schemeClr val="accent5">
                    <a:lumMod val="40000"/>
                    <a:lumOff val="60000"/>
                  </a:schemeClr>
                </a:solidFill>
              </a:rPr>
              <a:t>th</a:t>
            </a:r>
            <a:r>
              <a:rPr lang="en-US" b="1" i="1" dirty="0" smtClean="0">
                <a:solidFill>
                  <a:schemeClr val="accent5">
                    <a:lumMod val="40000"/>
                    <a:lumOff val="60000"/>
                  </a:schemeClr>
                </a:solidFill>
              </a:rPr>
              <a:t> falls on a weekend:</a:t>
            </a:r>
          </a:p>
          <a:p>
            <a:pPr lvl="1"/>
            <a:r>
              <a:rPr lang="en-US" b="1" i="1" dirty="0" smtClean="0">
                <a:solidFill>
                  <a:srgbClr val="FFFF00"/>
                </a:solidFill>
              </a:rPr>
              <a:t>Due next work day</a:t>
            </a:r>
          </a:p>
          <a:p>
            <a:pPr lvl="1"/>
            <a:endParaRPr lang="en-US" b="1" i="1" dirty="0" smtClean="0">
              <a:solidFill>
                <a:srgbClr val="FFFF00"/>
              </a:solidFill>
            </a:endParaRPr>
          </a:p>
          <a:p>
            <a:pPr lvl="1"/>
            <a:endParaRPr lang="en-US" b="1" i="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6000" b="1" dirty="0" smtClean="0">
                <a:solidFill>
                  <a:schemeClr val="accent5">
                    <a:lumMod val="40000"/>
                    <a:lumOff val="60000"/>
                  </a:schemeClr>
                </a:solidFill>
              </a:rPr>
              <a:t>Taxes Taken out of every Paycheck</a:t>
            </a:r>
            <a:endParaRPr lang="en-US" sz="6000" b="1" dirty="0">
              <a:solidFill>
                <a:schemeClr val="accent5">
                  <a:lumMod val="40000"/>
                  <a:lumOff val="60000"/>
                </a:schemeClr>
              </a:solidFill>
            </a:endParaRPr>
          </a:p>
        </p:txBody>
      </p:sp>
      <p:sp>
        <p:nvSpPr>
          <p:cNvPr id="3" name="Content Placeholder 2"/>
          <p:cNvSpPr>
            <a:spLocks noGrp="1"/>
          </p:cNvSpPr>
          <p:nvPr>
            <p:ph idx="1"/>
          </p:nvPr>
        </p:nvSpPr>
        <p:spPr>
          <a:xfrm>
            <a:off x="457200" y="1981200"/>
            <a:ext cx="8229600" cy="4114800"/>
          </a:xfrm>
        </p:spPr>
        <p:txBody>
          <a:bodyPr>
            <a:normAutofit/>
          </a:bodyPr>
          <a:lstStyle/>
          <a:p>
            <a:r>
              <a:rPr lang="en-US" dirty="0" smtClean="0">
                <a:solidFill>
                  <a:srgbClr val="FFFF00"/>
                </a:solidFill>
              </a:rPr>
              <a:t>Federal Income Tax</a:t>
            </a:r>
          </a:p>
          <a:p>
            <a:r>
              <a:rPr lang="en-US" dirty="0" smtClean="0">
                <a:solidFill>
                  <a:srgbClr val="FFFF00"/>
                </a:solidFill>
              </a:rPr>
              <a:t>Social Security (FICA)</a:t>
            </a:r>
          </a:p>
          <a:p>
            <a:r>
              <a:rPr lang="en-US" dirty="0" smtClean="0">
                <a:solidFill>
                  <a:srgbClr val="FFFF00"/>
                </a:solidFill>
              </a:rPr>
              <a:t>Medicare</a:t>
            </a:r>
          </a:p>
          <a:p>
            <a:r>
              <a:rPr lang="en-US" dirty="0" smtClean="0">
                <a:solidFill>
                  <a:srgbClr val="FFFF00"/>
                </a:solidFill>
              </a:rPr>
              <a:t>State Income Tax</a:t>
            </a:r>
          </a:p>
          <a:p>
            <a:endParaRPr lang="en-US" dirty="0" smtClean="0">
              <a:solidFill>
                <a:srgbClr val="FFFF00"/>
              </a:solidFill>
            </a:endParaRPr>
          </a:p>
          <a:p>
            <a:r>
              <a:rPr lang="en-US" b="1" u="sng" dirty="0" smtClean="0">
                <a:solidFill>
                  <a:schemeClr val="accent5">
                    <a:lumMod val="40000"/>
                    <a:lumOff val="60000"/>
                  </a:schemeClr>
                </a:solidFill>
              </a:rPr>
              <a:t>Take Home Pay:</a:t>
            </a:r>
            <a:r>
              <a:rPr lang="en-US" b="1" i="1" dirty="0" smtClean="0">
                <a:solidFill>
                  <a:schemeClr val="accent5">
                    <a:lumMod val="40000"/>
                    <a:lumOff val="60000"/>
                  </a:schemeClr>
                </a:solidFill>
              </a:rPr>
              <a:t>  </a:t>
            </a:r>
          </a:p>
          <a:p>
            <a:pPr lvl="1"/>
            <a:r>
              <a:rPr lang="en-US" b="1" i="1" dirty="0" smtClean="0">
                <a:solidFill>
                  <a:srgbClr val="FFFF00"/>
                </a:solidFill>
              </a:rPr>
              <a:t>Amount leftover after all tax deductions</a:t>
            </a:r>
            <a:endParaRPr lang="en-US" b="1" u="sng"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solidFill>
                  <a:schemeClr val="accent5">
                    <a:lumMod val="40000"/>
                    <a:lumOff val="60000"/>
                  </a:schemeClr>
                </a:solidFill>
              </a:rPr>
              <a:t>Federal Income Tax</a:t>
            </a:r>
            <a:endParaRPr lang="en-US" b="1" u="sng" dirty="0">
              <a:solidFill>
                <a:schemeClr val="accent5">
                  <a:lumMod val="40000"/>
                  <a:lumOff val="60000"/>
                </a:schemeClr>
              </a:solidFill>
            </a:endParaRPr>
          </a:p>
        </p:txBody>
      </p:sp>
      <p:sp>
        <p:nvSpPr>
          <p:cNvPr id="3" name="Content Placeholder 2"/>
          <p:cNvSpPr>
            <a:spLocks noGrp="1"/>
          </p:cNvSpPr>
          <p:nvPr>
            <p:ph idx="1"/>
          </p:nvPr>
        </p:nvSpPr>
        <p:spPr>
          <a:xfrm>
            <a:off x="457200" y="990600"/>
            <a:ext cx="8229600" cy="3581400"/>
          </a:xfrm>
        </p:spPr>
        <p:txBody>
          <a:bodyPr>
            <a:normAutofit/>
          </a:bodyPr>
          <a:lstStyle/>
          <a:p>
            <a:r>
              <a:rPr lang="en-US" dirty="0">
                <a:solidFill>
                  <a:srgbClr val="FFFF00"/>
                </a:solidFill>
              </a:rPr>
              <a:t>16</a:t>
            </a:r>
            <a:r>
              <a:rPr lang="en-US" baseline="30000" dirty="0">
                <a:solidFill>
                  <a:srgbClr val="FFFF00"/>
                </a:solidFill>
              </a:rPr>
              <a:t>th</a:t>
            </a:r>
            <a:r>
              <a:rPr lang="en-US" dirty="0">
                <a:solidFill>
                  <a:srgbClr val="FFFF00"/>
                </a:solidFill>
              </a:rPr>
              <a:t> Amendment – tax on income</a:t>
            </a:r>
          </a:p>
          <a:p>
            <a:pPr lvl="1"/>
            <a:r>
              <a:rPr lang="en-US" dirty="0">
                <a:solidFill>
                  <a:srgbClr val="FFFF00"/>
                </a:solidFill>
              </a:rPr>
              <a:t>“Pay as you go” method</a:t>
            </a:r>
          </a:p>
          <a:p>
            <a:r>
              <a:rPr lang="en-US" i="1" dirty="0" smtClean="0">
                <a:solidFill>
                  <a:srgbClr val="FFFF00"/>
                </a:solidFill>
              </a:rPr>
              <a:t>Depends on what you put on W-4 AND </a:t>
            </a:r>
            <a:r>
              <a:rPr lang="en-US" i="1" u="sng" dirty="0" smtClean="0">
                <a:solidFill>
                  <a:schemeClr val="accent1">
                    <a:lumMod val="40000"/>
                    <a:lumOff val="60000"/>
                  </a:schemeClr>
                </a:solidFill>
              </a:rPr>
              <a:t>Tax Bracket </a:t>
            </a:r>
            <a:r>
              <a:rPr lang="en-US" i="1" dirty="0" smtClean="0">
                <a:solidFill>
                  <a:schemeClr val="accent1">
                    <a:lumMod val="40000"/>
                    <a:lumOff val="60000"/>
                  </a:schemeClr>
                </a:solidFill>
              </a:rPr>
              <a:t>  </a:t>
            </a:r>
            <a:r>
              <a:rPr lang="en-US" i="1" dirty="0" smtClean="0">
                <a:solidFill>
                  <a:srgbClr val="FFFF00"/>
                </a:solidFill>
              </a:rPr>
              <a:t>(7 </a:t>
            </a:r>
            <a:r>
              <a:rPr lang="en-US" i="1" dirty="0" smtClean="0">
                <a:solidFill>
                  <a:srgbClr val="FFFF00"/>
                </a:solidFill>
              </a:rPr>
              <a:t>brackets)</a:t>
            </a:r>
          </a:p>
          <a:p>
            <a:r>
              <a:rPr lang="en-US" sz="2800" dirty="0" smtClean="0">
                <a:solidFill>
                  <a:srgbClr val="FFFF00"/>
                </a:solidFill>
              </a:rPr>
              <a:t>CAN be </a:t>
            </a:r>
            <a:r>
              <a:rPr lang="en-US" sz="2800" b="1" i="1" dirty="0" smtClean="0">
                <a:solidFill>
                  <a:srgbClr val="FFFF00"/>
                </a:solidFill>
              </a:rPr>
              <a:t>Exempt</a:t>
            </a:r>
            <a:r>
              <a:rPr lang="en-US" sz="2800" dirty="0" smtClean="0">
                <a:solidFill>
                  <a:srgbClr val="FFFF00"/>
                </a:solidFill>
              </a:rPr>
              <a:t> from paying</a:t>
            </a:r>
          </a:p>
        </p:txBody>
      </p:sp>
      <p:pic>
        <p:nvPicPr>
          <p:cNvPr id="6" name="Picture 5"/>
          <p:cNvPicPr>
            <a:picLocks noChangeAspect="1"/>
          </p:cNvPicPr>
          <p:nvPr/>
        </p:nvPicPr>
        <p:blipFill>
          <a:blip r:embed="rId2"/>
          <a:stretch>
            <a:fillRect/>
          </a:stretch>
        </p:blipFill>
        <p:spPr>
          <a:xfrm>
            <a:off x="5105400" y="3581400"/>
            <a:ext cx="3914775" cy="3042131"/>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b="1" u="sng" dirty="0" smtClean="0">
                <a:solidFill>
                  <a:schemeClr val="accent5">
                    <a:lumMod val="40000"/>
                    <a:lumOff val="60000"/>
                  </a:schemeClr>
                </a:solidFill>
              </a:rPr>
              <a:t>Social Security Act - (1935)</a:t>
            </a:r>
            <a:endParaRPr lang="en-US" sz="4000" b="1" u="sng" dirty="0">
              <a:solidFill>
                <a:schemeClr val="accent5">
                  <a:lumMod val="40000"/>
                  <a:lumOff val="60000"/>
                </a:schemeClr>
              </a:solidFill>
            </a:endParaRPr>
          </a:p>
        </p:txBody>
      </p:sp>
      <p:sp>
        <p:nvSpPr>
          <p:cNvPr id="3" name="Content Placeholder 2"/>
          <p:cNvSpPr>
            <a:spLocks noGrp="1"/>
          </p:cNvSpPr>
          <p:nvPr>
            <p:ph idx="1"/>
          </p:nvPr>
        </p:nvSpPr>
        <p:spPr>
          <a:xfrm>
            <a:off x="457200" y="609600"/>
            <a:ext cx="8229600" cy="5486400"/>
          </a:xfrm>
        </p:spPr>
        <p:txBody>
          <a:bodyPr>
            <a:normAutofit fontScale="92500" lnSpcReduction="10000"/>
          </a:bodyPr>
          <a:lstStyle/>
          <a:p>
            <a:r>
              <a:rPr lang="en-US" dirty="0" smtClean="0">
                <a:solidFill>
                  <a:srgbClr val="FFFF00"/>
                </a:solidFill>
              </a:rPr>
              <a:t>Provides federal aid for the elderly and disabled workers (MANDATORY)</a:t>
            </a:r>
          </a:p>
          <a:p>
            <a:endParaRPr lang="en-US" sz="2200" b="1" dirty="0" smtClean="0">
              <a:solidFill>
                <a:schemeClr val="accent5">
                  <a:lumMod val="40000"/>
                  <a:lumOff val="60000"/>
                </a:schemeClr>
              </a:solidFill>
            </a:endParaRPr>
          </a:p>
          <a:p>
            <a:r>
              <a:rPr lang="en-US" b="1" dirty="0" smtClean="0">
                <a:solidFill>
                  <a:schemeClr val="accent5">
                    <a:lumMod val="40000"/>
                    <a:lumOff val="60000"/>
                  </a:schemeClr>
                </a:solidFill>
              </a:rPr>
              <a:t>YOUR SS Tax Rate = </a:t>
            </a:r>
            <a:r>
              <a:rPr lang="en-US" b="1" dirty="0" smtClean="0">
                <a:solidFill>
                  <a:srgbClr val="FFFF00"/>
                </a:solidFill>
              </a:rPr>
              <a:t>6.2%</a:t>
            </a:r>
          </a:p>
          <a:p>
            <a:endParaRPr lang="en-US" b="1" dirty="0" smtClean="0">
              <a:solidFill>
                <a:schemeClr val="accent5">
                  <a:lumMod val="40000"/>
                  <a:lumOff val="60000"/>
                </a:schemeClr>
              </a:solidFill>
            </a:endParaRPr>
          </a:p>
          <a:p>
            <a:r>
              <a:rPr lang="en-US" b="1" dirty="0" smtClean="0">
                <a:solidFill>
                  <a:schemeClr val="accent5">
                    <a:lumMod val="40000"/>
                    <a:lumOff val="60000"/>
                  </a:schemeClr>
                </a:solidFill>
              </a:rPr>
              <a:t>Your Employer also pays into it: </a:t>
            </a:r>
            <a:r>
              <a:rPr lang="en-US" b="1" dirty="0" smtClean="0">
                <a:solidFill>
                  <a:srgbClr val="FFFF00"/>
                </a:solidFill>
              </a:rPr>
              <a:t> 6.2%</a:t>
            </a:r>
          </a:p>
          <a:p>
            <a:endParaRPr lang="en-US" b="1" dirty="0" smtClean="0">
              <a:solidFill>
                <a:srgbClr val="FFFF00"/>
              </a:solidFill>
            </a:endParaRPr>
          </a:p>
          <a:p>
            <a:r>
              <a:rPr lang="en-US" sz="3400" b="1" dirty="0" smtClean="0">
                <a:solidFill>
                  <a:schemeClr val="accent5">
                    <a:lumMod val="40000"/>
                    <a:lumOff val="60000"/>
                  </a:schemeClr>
                </a:solidFill>
              </a:rPr>
              <a:t>Social Security Act later called:</a:t>
            </a:r>
          </a:p>
          <a:p>
            <a:pPr lvl="1"/>
            <a:r>
              <a:rPr lang="en-US" b="1" i="1" u="sng" dirty="0" smtClean="0">
                <a:solidFill>
                  <a:srgbClr val="FFFF00"/>
                </a:solidFill>
              </a:rPr>
              <a:t>FICA: Federal Insurance Contribution Act</a:t>
            </a:r>
          </a:p>
          <a:p>
            <a:pPr lvl="1"/>
            <a:r>
              <a:rPr lang="en-US" b="1" dirty="0" smtClean="0">
                <a:solidFill>
                  <a:schemeClr val="accent1">
                    <a:lumMod val="40000"/>
                    <a:lumOff val="60000"/>
                  </a:schemeClr>
                </a:solidFill>
              </a:rPr>
              <a:t>Added: </a:t>
            </a:r>
            <a:r>
              <a:rPr lang="en-US" b="1" dirty="0" smtClean="0">
                <a:solidFill>
                  <a:srgbClr val="FFFF00"/>
                </a:solidFill>
              </a:rPr>
              <a:t>Medicare (health insurance program for elderly) &amp; Medicaid (health insurance program for the poor)</a:t>
            </a:r>
          </a:p>
          <a:p>
            <a:pPr>
              <a:buNone/>
            </a:pPr>
            <a:endParaRPr lang="en-US" b="1" dirty="0" smtClean="0">
              <a:solidFill>
                <a:srgbClr val="FFFF00"/>
              </a:solidFill>
            </a:endParaRPr>
          </a:p>
        </p:txBody>
      </p:sp>
      <p:sp>
        <p:nvSpPr>
          <p:cNvPr id="4" name="SMARTInkShape-1"/>
          <p:cNvSpPr/>
          <p:nvPr>
            <p:custDataLst>
              <p:tags r:id="rId1"/>
            </p:custDataLst>
          </p:nvPr>
        </p:nvSpPr>
        <p:spPr>
          <a:xfrm>
            <a:off x="2383919" y="5183505"/>
            <a:ext cx="1216527" cy="114301"/>
          </a:xfrm>
          <a:custGeom>
            <a:avLst/>
            <a:gdLst/>
            <a:ahLst/>
            <a:cxnLst/>
            <a:rect l="0" t="0" r="0" b="0"/>
            <a:pathLst>
              <a:path w="1216527" h="114301">
                <a:moveTo>
                  <a:pt x="50671" y="0"/>
                </a:moveTo>
                <a:lnTo>
                  <a:pt x="50671" y="0"/>
                </a:lnTo>
                <a:lnTo>
                  <a:pt x="27563" y="0"/>
                </a:lnTo>
                <a:lnTo>
                  <a:pt x="0" y="0"/>
                </a:lnTo>
                <a:lnTo>
                  <a:pt x="10299" y="635"/>
                </a:lnTo>
                <a:lnTo>
                  <a:pt x="35783" y="5185"/>
                </a:lnTo>
                <a:lnTo>
                  <a:pt x="58525" y="5610"/>
                </a:lnTo>
                <a:lnTo>
                  <a:pt x="79880" y="7377"/>
                </a:lnTo>
                <a:lnTo>
                  <a:pt x="103987" y="10229"/>
                </a:lnTo>
                <a:lnTo>
                  <a:pt x="129545" y="11074"/>
                </a:lnTo>
                <a:lnTo>
                  <a:pt x="156591" y="11324"/>
                </a:lnTo>
                <a:lnTo>
                  <a:pt x="177122" y="11383"/>
                </a:lnTo>
                <a:lnTo>
                  <a:pt x="196830" y="11409"/>
                </a:lnTo>
                <a:lnTo>
                  <a:pt x="217866" y="11421"/>
                </a:lnTo>
                <a:lnTo>
                  <a:pt x="239915" y="11426"/>
                </a:lnTo>
                <a:lnTo>
                  <a:pt x="262414" y="11428"/>
                </a:lnTo>
                <a:lnTo>
                  <a:pt x="286808" y="13123"/>
                </a:lnTo>
                <a:lnTo>
                  <a:pt x="312466" y="15358"/>
                </a:lnTo>
                <a:lnTo>
                  <a:pt x="338686" y="16350"/>
                </a:lnTo>
                <a:lnTo>
                  <a:pt x="365156" y="18485"/>
                </a:lnTo>
                <a:lnTo>
                  <a:pt x="392372" y="20916"/>
                </a:lnTo>
                <a:lnTo>
                  <a:pt x="406742" y="21564"/>
                </a:lnTo>
                <a:lnTo>
                  <a:pt x="421402" y="21996"/>
                </a:lnTo>
                <a:lnTo>
                  <a:pt x="449544" y="22476"/>
                </a:lnTo>
                <a:lnTo>
                  <a:pt x="476868" y="23324"/>
                </a:lnTo>
                <a:lnTo>
                  <a:pt x="503829" y="25818"/>
                </a:lnTo>
                <a:lnTo>
                  <a:pt x="518511" y="26737"/>
                </a:lnTo>
                <a:lnTo>
                  <a:pt x="534014" y="27350"/>
                </a:lnTo>
                <a:lnTo>
                  <a:pt x="550065" y="27758"/>
                </a:lnTo>
                <a:lnTo>
                  <a:pt x="565845" y="28665"/>
                </a:lnTo>
                <a:lnTo>
                  <a:pt x="581445" y="29905"/>
                </a:lnTo>
                <a:lnTo>
                  <a:pt x="596926" y="31367"/>
                </a:lnTo>
                <a:lnTo>
                  <a:pt x="612326" y="32976"/>
                </a:lnTo>
                <a:lnTo>
                  <a:pt x="627672" y="34684"/>
                </a:lnTo>
                <a:lnTo>
                  <a:pt x="642984" y="36458"/>
                </a:lnTo>
                <a:lnTo>
                  <a:pt x="658906" y="38275"/>
                </a:lnTo>
                <a:lnTo>
                  <a:pt x="675236" y="40122"/>
                </a:lnTo>
                <a:lnTo>
                  <a:pt x="691838" y="41988"/>
                </a:lnTo>
                <a:lnTo>
                  <a:pt x="707986" y="43867"/>
                </a:lnTo>
                <a:lnTo>
                  <a:pt x="723830" y="45754"/>
                </a:lnTo>
                <a:lnTo>
                  <a:pt x="739474" y="47648"/>
                </a:lnTo>
                <a:lnTo>
                  <a:pt x="754983" y="49545"/>
                </a:lnTo>
                <a:lnTo>
                  <a:pt x="770402" y="51445"/>
                </a:lnTo>
                <a:lnTo>
                  <a:pt x="785762" y="53347"/>
                </a:lnTo>
                <a:lnTo>
                  <a:pt x="801082" y="55250"/>
                </a:lnTo>
                <a:lnTo>
                  <a:pt x="816375" y="57153"/>
                </a:lnTo>
                <a:lnTo>
                  <a:pt x="831650" y="59057"/>
                </a:lnTo>
                <a:lnTo>
                  <a:pt x="846914" y="61597"/>
                </a:lnTo>
                <a:lnTo>
                  <a:pt x="862169" y="64559"/>
                </a:lnTo>
                <a:lnTo>
                  <a:pt x="877420" y="67804"/>
                </a:lnTo>
                <a:lnTo>
                  <a:pt x="892667" y="70603"/>
                </a:lnTo>
                <a:lnTo>
                  <a:pt x="907912" y="73104"/>
                </a:lnTo>
                <a:lnTo>
                  <a:pt x="923155" y="75405"/>
                </a:lnTo>
                <a:lnTo>
                  <a:pt x="937762" y="77575"/>
                </a:lnTo>
                <a:lnTo>
                  <a:pt x="965846" y="81679"/>
                </a:lnTo>
                <a:lnTo>
                  <a:pt x="993143" y="85620"/>
                </a:lnTo>
                <a:lnTo>
                  <a:pt x="1020093" y="89488"/>
                </a:lnTo>
                <a:lnTo>
                  <a:pt x="1046887" y="93324"/>
                </a:lnTo>
                <a:lnTo>
                  <a:pt x="1070225" y="95453"/>
                </a:lnTo>
                <a:lnTo>
                  <a:pt x="1091816" y="97033"/>
                </a:lnTo>
                <a:lnTo>
                  <a:pt x="1114112" y="99852"/>
                </a:lnTo>
                <a:lnTo>
                  <a:pt x="1142017" y="101976"/>
                </a:lnTo>
                <a:lnTo>
                  <a:pt x="1166372" y="105639"/>
                </a:lnTo>
                <a:lnTo>
                  <a:pt x="1192584" y="108197"/>
                </a:lnTo>
                <a:lnTo>
                  <a:pt x="1214209" y="108562"/>
                </a:lnTo>
                <a:lnTo>
                  <a:pt x="1214983" y="109204"/>
                </a:lnTo>
                <a:lnTo>
                  <a:pt x="1215843" y="111612"/>
                </a:lnTo>
                <a:lnTo>
                  <a:pt x="1216073" y="111873"/>
                </a:lnTo>
                <a:lnTo>
                  <a:pt x="1216526" y="108634"/>
                </a:lnTo>
                <a:lnTo>
                  <a:pt x="1213496" y="108599"/>
                </a:lnTo>
                <a:lnTo>
                  <a:pt x="1210314" y="110285"/>
                </a:lnTo>
                <a:lnTo>
                  <a:pt x="1205101" y="1143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
          <p:cNvSpPr/>
          <p:nvPr>
            <p:custDataLst>
              <p:tags r:id="rId2"/>
            </p:custDataLst>
          </p:nvPr>
        </p:nvSpPr>
        <p:spPr>
          <a:xfrm>
            <a:off x="2794705" y="5543571"/>
            <a:ext cx="987831" cy="51415"/>
          </a:xfrm>
          <a:custGeom>
            <a:avLst/>
            <a:gdLst/>
            <a:ahLst/>
            <a:cxnLst/>
            <a:rect l="0" t="0" r="0" b="0"/>
            <a:pathLst>
              <a:path w="987831" h="51415">
                <a:moveTo>
                  <a:pt x="5645" y="51414"/>
                </a:moveTo>
                <a:lnTo>
                  <a:pt x="5645" y="51414"/>
                </a:lnTo>
                <a:lnTo>
                  <a:pt x="5645" y="48380"/>
                </a:lnTo>
                <a:lnTo>
                  <a:pt x="5010" y="47486"/>
                </a:lnTo>
                <a:lnTo>
                  <a:pt x="3952" y="46890"/>
                </a:lnTo>
                <a:lnTo>
                  <a:pt x="2611" y="46493"/>
                </a:lnTo>
                <a:lnTo>
                  <a:pt x="1718" y="45593"/>
                </a:lnTo>
                <a:lnTo>
                  <a:pt x="0" y="40240"/>
                </a:lnTo>
                <a:lnTo>
                  <a:pt x="2984" y="37026"/>
                </a:lnTo>
                <a:lnTo>
                  <a:pt x="6156" y="35494"/>
                </a:lnTo>
                <a:lnTo>
                  <a:pt x="7891" y="35085"/>
                </a:lnTo>
                <a:lnTo>
                  <a:pt x="25468" y="25204"/>
                </a:lnTo>
                <a:lnTo>
                  <a:pt x="49915" y="20117"/>
                </a:lnTo>
                <a:lnTo>
                  <a:pt x="71114" y="18010"/>
                </a:lnTo>
                <a:lnTo>
                  <a:pt x="93482" y="14353"/>
                </a:lnTo>
                <a:lnTo>
                  <a:pt x="111994" y="12717"/>
                </a:lnTo>
                <a:lnTo>
                  <a:pt x="132286" y="11991"/>
                </a:lnTo>
                <a:lnTo>
                  <a:pt x="151888" y="11667"/>
                </a:lnTo>
                <a:lnTo>
                  <a:pt x="174570" y="9831"/>
                </a:lnTo>
                <a:lnTo>
                  <a:pt x="200103" y="7533"/>
                </a:lnTo>
                <a:lnTo>
                  <a:pt x="228384" y="6511"/>
                </a:lnTo>
                <a:lnTo>
                  <a:pt x="256193" y="6057"/>
                </a:lnTo>
                <a:lnTo>
                  <a:pt x="284640" y="5221"/>
                </a:lnTo>
                <a:lnTo>
                  <a:pt x="300227" y="4108"/>
                </a:lnTo>
                <a:lnTo>
                  <a:pt x="316333" y="2732"/>
                </a:lnTo>
                <a:lnTo>
                  <a:pt x="332150" y="1815"/>
                </a:lnTo>
                <a:lnTo>
                  <a:pt x="347775" y="1202"/>
                </a:lnTo>
                <a:lnTo>
                  <a:pt x="363272" y="794"/>
                </a:lnTo>
                <a:lnTo>
                  <a:pt x="379318" y="522"/>
                </a:lnTo>
                <a:lnTo>
                  <a:pt x="395730" y="342"/>
                </a:lnTo>
                <a:lnTo>
                  <a:pt x="412387" y="221"/>
                </a:lnTo>
                <a:lnTo>
                  <a:pt x="429206" y="140"/>
                </a:lnTo>
                <a:lnTo>
                  <a:pt x="446134" y="86"/>
                </a:lnTo>
                <a:lnTo>
                  <a:pt x="463135" y="50"/>
                </a:lnTo>
                <a:lnTo>
                  <a:pt x="480183" y="27"/>
                </a:lnTo>
                <a:lnTo>
                  <a:pt x="497264" y="10"/>
                </a:lnTo>
                <a:lnTo>
                  <a:pt x="514366" y="0"/>
                </a:lnTo>
                <a:lnTo>
                  <a:pt x="531482" y="628"/>
                </a:lnTo>
                <a:lnTo>
                  <a:pt x="548608" y="1682"/>
                </a:lnTo>
                <a:lnTo>
                  <a:pt x="565740" y="3019"/>
                </a:lnTo>
                <a:lnTo>
                  <a:pt x="582877" y="3911"/>
                </a:lnTo>
                <a:lnTo>
                  <a:pt x="600016" y="4505"/>
                </a:lnTo>
                <a:lnTo>
                  <a:pt x="617157" y="4901"/>
                </a:lnTo>
                <a:lnTo>
                  <a:pt x="634300" y="5166"/>
                </a:lnTo>
                <a:lnTo>
                  <a:pt x="651444" y="5341"/>
                </a:lnTo>
                <a:lnTo>
                  <a:pt x="668587" y="5459"/>
                </a:lnTo>
                <a:lnTo>
                  <a:pt x="685097" y="6172"/>
                </a:lnTo>
                <a:lnTo>
                  <a:pt x="701183" y="7282"/>
                </a:lnTo>
                <a:lnTo>
                  <a:pt x="716987" y="8658"/>
                </a:lnTo>
                <a:lnTo>
                  <a:pt x="732603" y="9575"/>
                </a:lnTo>
                <a:lnTo>
                  <a:pt x="748093" y="10186"/>
                </a:lnTo>
                <a:lnTo>
                  <a:pt x="763501" y="10593"/>
                </a:lnTo>
                <a:lnTo>
                  <a:pt x="778217" y="10866"/>
                </a:lnTo>
                <a:lnTo>
                  <a:pt x="806422" y="11167"/>
                </a:lnTo>
                <a:lnTo>
                  <a:pt x="833774" y="12995"/>
                </a:lnTo>
                <a:lnTo>
                  <a:pt x="859477" y="15289"/>
                </a:lnTo>
                <a:lnTo>
                  <a:pt x="881485" y="16308"/>
                </a:lnTo>
                <a:lnTo>
                  <a:pt x="908690" y="16882"/>
                </a:lnTo>
                <a:lnTo>
                  <a:pt x="932838" y="17052"/>
                </a:lnTo>
                <a:lnTo>
                  <a:pt x="958975" y="12591"/>
                </a:lnTo>
                <a:lnTo>
                  <a:pt x="987433" y="11409"/>
                </a:lnTo>
                <a:lnTo>
                  <a:pt x="987830" y="11409"/>
                </a:lnTo>
                <a:lnTo>
                  <a:pt x="982910" y="171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fontScale="70000" lnSpcReduction="20000"/>
          </a:bodyPr>
          <a:lstStyle/>
          <a:p>
            <a:r>
              <a:rPr lang="en-US" dirty="0" smtClean="0">
                <a:solidFill>
                  <a:srgbClr val="FFFF00"/>
                </a:solidFill>
              </a:rPr>
              <a:t>Insurance and compensation to workers who lose their jobs </a:t>
            </a:r>
            <a:r>
              <a:rPr lang="en-US" i="1" dirty="0" smtClean="0">
                <a:solidFill>
                  <a:srgbClr val="FFFF00"/>
                </a:solidFill>
              </a:rPr>
              <a:t>through a no-fault circumstance </a:t>
            </a:r>
            <a:r>
              <a:rPr lang="en-US" dirty="0" smtClean="0">
                <a:solidFill>
                  <a:srgbClr val="FFFF00"/>
                </a:solidFill>
              </a:rPr>
              <a:t>and must be available to work</a:t>
            </a:r>
            <a:endParaRPr lang="en-US" sz="2600" i="1" dirty="0">
              <a:solidFill>
                <a:schemeClr val="accent1">
                  <a:lumMod val="40000"/>
                  <a:lumOff val="60000"/>
                </a:schemeClr>
              </a:solidFill>
            </a:endParaRPr>
          </a:p>
          <a:p>
            <a:endParaRPr lang="en-US" i="1" dirty="0" smtClean="0">
              <a:solidFill>
                <a:srgbClr val="FFFF00"/>
              </a:solidFill>
            </a:endParaRPr>
          </a:p>
          <a:p>
            <a:r>
              <a:rPr lang="en-US" i="1" dirty="0" smtClean="0">
                <a:solidFill>
                  <a:srgbClr val="FFFF00"/>
                </a:solidFill>
              </a:rPr>
              <a:t>You must be out of work through no fault of your own: </a:t>
            </a:r>
          </a:p>
          <a:p>
            <a:pPr lvl="1"/>
            <a:r>
              <a:rPr lang="en-US" i="1" dirty="0" smtClean="0">
                <a:solidFill>
                  <a:srgbClr val="FFFF00"/>
                </a:solidFill>
              </a:rPr>
              <a:t>Laid off</a:t>
            </a:r>
          </a:p>
          <a:p>
            <a:pPr lvl="1"/>
            <a:r>
              <a:rPr lang="en-US" i="1" dirty="0" smtClean="0">
                <a:solidFill>
                  <a:srgbClr val="FFFF00"/>
                </a:solidFill>
              </a:rPr>
              <a:t>Lose your job in a reduction-in-force </a:t>
            </a:r>
          </a:p>
          <a:p>
            <a:pPr lvl="1"/>
            <a:r>
              <a:rPr lang="en-US" i="1" dirty="0" smtClean="0">
                <a:solidFill>
                  <a:srgbClr val="FFFF00"/>
                </a:solidFill>
              </a:rPr>
              <a:t>Downsized for economic reasons</a:t>
            </a:r>
          </a:p>
          <a:p>
            <a:endParaRPr lang="en-US" i="1" dirty="0" smtClean="0">
              <a:solidFill>
                <a:srgbClr val="FFFF00"/>
              </a:solidFill>
            </a:endParaRPr>
          </a:p>
          <a:p>
            <a:r>
              <a:rPr lang="en-US" i="1" dirty="0">
                <a:solidFill>
                  <a:srgbClr val="FFFF00"/>
                </a:solidFill>
              </a:rPr>
              <a:t>“You </a:t>
            </a:r>
            <a:r>
              <a:rPr lang="en-US" i="1" u="sng" dirty="0">
                <a:solidFill>
                  <a:srgbClr val="FFFF00"/>
                </a:solidFill>
              </a:rPr>
              <a:t>must register for work with the Illinois Employment Service</a:t>
            </a:r>
            <a:r>
              <a:rPr lang="en-US" i="1" dirty="0">
                <a:solidFill>
                  <a:srgbClr val="FFFF00"/>
                </a:solidFill>
              </a:rPr>
              <a:t>, either online or in person. You must </a:t>
            </a:r>
            <a:r>
              <a:rPr lang="en-US" i="1" u="sng" dirty="0">
                <a:solidFill>
                  <a:srgbClr val="FFFF00"/>
                </a:solidFill>
              </a:rPr>
              <a:t>keep a record of your job search efforts, including the dates and places you apply for work</a:t>
            </a:r>
            <a:r>
              <a:rPr lang="en-US" i="1" dirty="0">
                <a:solidFill>
                  <a:srgbClr val="FFFF00"/>
                </a:solidFill>
              </a:rPr>
              <a:t>. When you apply for benefits, you will receive a form on which to record this information, which you may have to provide to the agency.”</a:t>
            </a:r>
            <a:endParaRPr lang="en-US" dirty="0">
              <a:solidFill>
                <a:schemeClr val="accent5">
                  <a:lumMod val="40000"/>
                  <a:lumOff val="60000"/>
                </a:schemeClr>
              </a:solidFill>
            </a:endParaRPr>
          </a:p>
          <a:p>
            <a:endParaRPr lang="en-US" dirty="0">
              <a:solidFill>
                <a:schemeClr val="accent5">
                  <a:lumMod val="40000"/>
                  <a:lumOff val="60000"/>
                </a:schemeClr>
              </a:solidFill>
            </a:endParaRPr>
          </a:p>
          <a:p>
            <a:r>
              <a:rPr lang="en-US" dirty="0">
                <a:solidFill>
                  <a:schemeClr val="accent5">
                    <a:lumMod val="40000"/>
                    <a:lumOff val="60000"/>
                  </a:schemeClr>
                </a:solidFill>
              </a:rPr>
              <a:t>Will receive income for up to 25 weeks in a one year period depending on how long you </a:t>
            </a:r>
            <a:r>
              <a:rPr lang="en-US" dirty="0" smtClean="0">
                <a:solidFill>
                  <a:schemeClr val="accent5">
                    <a:lumMod val="40000"/>
                    <a:lumOff val="60000"/>
                  </a:schemeClr>
                </a:solidFill>
              </a:rPr>
              <a:t>worked</a:t>
            </a:r>
            <a:endParaRPr lang="en-US" dirty="0">
              <a:solidFill>
                <a:schemeClr val="accent5">
                  <a:lumMod val="40000"/>
                  <a:lumOff val="60000"/>
                </a:schemeClr>
              </a:solidFill>
            </a:endParaRPr>
          </a:p>
        </p:txBody>
      </p:sp>
      <p:sp>
        <p:nvSpPr>
          <p:cNvPr id="4" name="Title 3"/>
          <p:cNvSpPr>
            <a:spLocks noGrp="1"/>
          </p:cNvSpPr>
          <p:nvPr>
            <p:ph type="title"/>
          </p:nvPr>
        </p:nvSpPr>
        <p:spPr>
          <a:xfrm>
            <a:off x="457200" y="0"/>
            <a:ext cx="8229600" cy="1143000"/>
          </a:xfrm>
        </p:spPr>
        <p:txBody>
          <a:bodyPr/>
          <a:lstStyle/>
          <a:p>
            <a:r>
              <a:rPr lang="en-US" b="1" u="sng" dirty="0" smtClean="0">
                <a:solidFill>
                  <a:schemeClr val="accent5">
                    <a:lumMod val="40000"/>
                    <a:lumOff val="60000"/>
                  </a:schemeClr>
                </a:solidFill>
              </a:rPr>
              <a:t>Unemployment Compensation</a:t>
            </a:r>
            <a:endParaRPr lang="en-US" u="sng" dirty="0">
              <a:solidFill>
                <a:schemeClr val="accent1">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458200" cy="6477000"/>
          </a:xfrm>
        </p:spPr>
        <p:txBody>
          <a:bodyPr>
            <a:normAutofit/>
          </a:bodyPr>
          <a:lstStyle/>
          <a:p>
            <a:endParaRPr lang="en-US" b="1" i="1" dirty="0" smtClean="0">
              <a:solidFill>
                <a:schemeClr val="accent5">
                  <a:lumMod val="40000"/>
                  <a:lumOff val="60000"/>
                </a:schemeClr>
              </a:solidFill>
            </a:endParaRPr>
          </a:p>
          <a:p>
            <a:pPr marL="0" indent="0" algn="ctr">
              <a:buNone/>
            </a:pPr>
            <a:r>
              <a:rPr lang="en-US" sz="4000" b="1" i="1" u="sng" dirty="0" smtClean="0">
                <a:solidFill>
                  <a:schemeClr val="accent5">
                    <a:lumMod val="40000"/>
                    <a:lumOff val="60000"/>
                  </a:schemeClr>
                </a:solidFill>
              </a:rPr>
              <a:t>Medicare</a:t>
            </a:r>
            <a:endParaRPr lang="en-US" sz="4000" b="1" u="sng" dirty="0" smtClean="0">
              <a:solidFill>
                <a:schemeClr val="accent5">
                  <a:lumMod val="40000"/>
                  <a:lumOff val="60000"/>
                </a:schemeClr>
              </a:solidFill>
            </a:endParaRPr>
          </a:p>
          <a:p>
            <a:r>
              <a:rPr lang="en-US" b="1" i="1" dirty="0" smtClean="0">
                <a:solidFill>
                  <a:srgbClr val="FFFF00"/>
                </a:solidFill>
              </a:rPr>
              <a:t>Hospital and Medical Insurance for the elderly</a:t>
            </a:r>
          </a:p>
          <a:p>
            <a:pPr lvl="1"/>
            <a:endParaRPr lang="en-US" b="1" i="1" dirty="0" smtClean="0">
              <a:solidFill>
                <a:schemeClr val="accent5">
                  <a:lumMod val="40000"/>
                  <a:lumOff val="60000"/>
                </a:schemeClr>
              </a:solidFill>
            </a:endParaRPr>
          </a:p>
          <a:p>
            <a:r>
              <a:rPr lang="en-US" b="1" i="1" dirty="0" smtClean="0">
                <a:solidFill>
                  <a:schemeClr val="accent5">
                    <a:lumMod val="40000"/>
                    <a:lumOff val="60000"/>
                  </a:schemeClr>
                </a:solidFill>
              </a:rPr>
              <a:t>Medicare Tax Rate = </a:t>
            </a:r>
            <a:r>
              <a:rPr lang="en-US" b="1" i="1" dirty="0" smtClean="0">
                <a:solidFill>
                  <a:srgbClr val="FFFF00"/>
                </a:solidFill>
              </a:rPr>
              <a:t>2.9%</a:t>
            </a:r>
          </a:p>
          <a:p>
            <a:pPr lvl="1"/>
            <a:r>
              <a:rPr lang="en-US" b="1" i="1" u="sng" dirty="0" smtClean="0">
                <a:solidFill>
                  <a:schemeClr val="accent5">
                    <a:lumMod val="40000"/>
                    <a:lumOff val="60000"/>
                  </a:schemeClr>
                </a:solidFill>
              </a:rPr>
              <a:t>Employee</a:t>
            </a:r>
            <a:r>
              <a:rPr lang="en-US" b="1" i="1" dirty="0" smtClean="0">
                <a:solidFill>
                  <a:schemeClr val="accent5">
                    <a:lumMod val="40000"/>
                    <a:lumOff val="60000"/>
                  </a:schemeClr>
                </a:solidFill>
              </a:rPr>
              <a:t> payroll deductions   </a:t>
            </a:r>
            <a:r>
              <a:rPr lang="en-US" b="1" i="1" dirty="0" smtClean="0">
                <a:solidFill>
                  <a:srgbClr val="FFFF00"/>
                </a:solidFill>
              </a:rPr>
              <a:t>1.45%</a:t>
            </a:r>
          </a:p>
          <a:p>
            <a:pPr lvl="1"/>
            <a:r>
              <a:rPr lang="en-US" b="1" i="1" u="sng" dirty="0" smtClean="0">
                <a:solidFill>
                  <a:schemeClr val="accent5">
                    <a:lumMod val="40000"/>
                    <a:lumOff val="60000"/>
                  </a:schemeClr>
                </a:solidFill>
              </a:rPr>
              <a:t>Employer</a:t>
            </a:r>
            <a:r>
              <a:rPr lang="en-US" b="1" i="1" dirty="0" smtClean="0">
                <a:solidFill>
                  <a:schemeClr val="accent5">
                    <a:lumMod val="40000"/>
                    <a:lumOff val="60000"/>
                  </a:schemeClr>
                </a:solidFill>
              </a:rPr>
              <a:t> matches at </a:t>
            </a:r>
            <a:r>
              <a:rPr lang="en-US" b="1" i="1" dirty="0" smtClean="0">
                <a:solidFill>
                  <a:srgbClr val="FFFF00"/>
                </a:solidFill>
              </a:rPr>
              <a:t>1.45%</a:t>
            </a:r>
          </a:p>
          <a:p>
            <a:endParaRPr lang="en-US" b="1" i="1" dirty="0" smtClean="0">
              <a:solidFill>
                <a:schemeClr val="accent5">
                  <a:lumMod val="40000"/>
                  <a:lumOff val="60000"/>
                </a:schemeClr>
              </a:solidFill>
            </a:endParaRPr>
          </a:p>
          <a:p>
            <a:r>
              <a:rPr lang="en-US" dirty="0" smtClean="0">
                <a:solidFill>
                  <a:schemeClr val="accent5">
                    <a:lumMod val="40000"/>
                    <a:lumOff val="60000"/>
                  </a:schemeClr>
                </a:solidFill>
              </a:rPr>
              <a:t>What happened to the elderly before 1935??</a:t>
            </a:r>
          </a:p>
          <a:p>
            <a:endParaRPr lang="en-US" b="1" i="1" dirty="0" smtClean="0">
              <a:solidFill>
                <a:schemeClr val="accent5">
                  <a:lumMod val="40000"/>
                  <a:lumOff val="6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5">
                    <a:lumMod val="40000"/>
                    <a:lumOff val="60000"/>
                  </a:schemeClr>
                </a:solidFill>
              </a:rPr>
              <a:t>State Income Tax</a:t>
            </a:r>
            <a:endParaRPr lang="en-US" b="1" u="sng" dirty="0">
              <a:solidFill>
                <a:schemeClr val="accent5">
                  <a:lumMod val="40000"/>
                  <a:lumOff val="60000"/>
                </a:schemeClr>
              </a:solidFill>
            </a:endParaRPr>
          </a:p>
        </p:txBody>
      </p:sp>
      <p:sp>
        <p:nvSpPr>
          <p:cNvPr id="3" name="Content Placeholder 2"/>
          <p:cNvSpPr>
            <a:spLocks noGrp="1"/>
          </p:cNvSpPr>
          <p:nvPr>
            <p:ph idx="1"/>
          </p:nvPr>
        </p:nvSpPr>
        <p:spPr>
          <a:xfrm>
            <a:off x="457200" y="1295400"/>
            <a:ext cx="8382000" cy="4525963"/>
          </a:xfrm>
        </p:spPr>
        <p:txBody>
          <a:bodyPr>
            <a:normAutofit fontScale="92500" lnSpcReduction="10000"/>
          </a:bodyPr>
          <a:lstStyle/>
          <a:p>
            <a:r>
              <a:rPr lang="en-US" dirty="0" smtClean="0">
                <a:solidFill>
                  <a:srgbClr val="FFFF00"/>
                </a:solidFill>
              </a:rPr>
              <a:t>Tax on personal income </a:t>
            </a:r>
          </a:p>
          <a:p>
            <a:pPr lvl="1"/>
            <a:r>
              <a:rPr lang="en-US" dirty="0" smtClean="0">
                <a:solidFill>
                  <a:srgbClr val="FFFF00"/>
                </a:solidFill>
              </a:rPr>
              <a:t>in most states but not all</a:t>
            </a:r>
          </a:p>
          <a:p>
            <a:endParaRPr lang="en-US" dirty="0" smtClean="0">
              <a:solidFill>
                <a:srgbClr val="FFFF00"/>
              </a:solidFill>
            </a:endParaRPr>
          </a:p>
          <a:p>
            <a:r>
              <a:rPr lang="en-US" dirty="0" smtClean="0">
                <a:solidFill>
                  <a:srgbClr val="FFFF00"/>
                </a:solidFill>
              </a:rPr>
              <a:t>In place or in addition to a sales tax</a:t>
            </a:r>
          </a:p>
          <a:p>
            <a:endParaRPr lang="en-US" b="1" dirty="0" smtClean="0">
              <a:solidFill>
                <a:schemeClr val="accent5">
                  <a:lumMod val="40000"/>
                  <a:lumOff val="60000"/>
                </a:schemeClr>
              </a:solidFill>
            </a:endParaRPr>
          </a:p>
          <a:p>
            <a:r>
              <a:rPr lang="en-US" b="1" dirty="0" smtClean="0">
                <a:solidFill>
                  <a:schemeClr val="accent5">
                    <a:lumMod val="40000"/>
                    <a:lumOff val="60000"/>
                  </a:schemeClr>
                </a:solidFill>
              </a:rPr>
              <a:t>Illinois</a:t>
            </a:r>
          </a:p>
          <a:p>
            <a:pPr lvl="1"/>
            <a:r>
              <a:rPr lang="en-US" dirty="0" smtClean="0">
                <a:solidFill>
                  <a:srgbClr val="FFFF00"/>
                </a:solidFill>
              </a:rPr>
              <a:t>Tax rate = </a:t>
            </a:r>
            <a:r>
              <a:rPr lang="en-US" dirty="0" smtClean="0">
                <a:solidFill>
                  <a:srgbClr val="FFFF00"/>
                </a:solidFill>
              </a:rPr>
              <a:t>4.95</a:t>
            </a:r>
            <a:r>
              <a:rPr lang="en-US" dirty="0" smtClean="0">
                <a:solidFill>
                  <a:srgbClr val="FFFF00"/>
                </a:solidFill>
              </a:rPr>
              <a:t>%</a:t>
            </a:r>
          </a:p>
          <a:p>
            <a:pPr lvl="1"/>
            <a:endParaRPr lang="en-US" dirty="0" smtClean="0">
              <a:solidFill>
                <a:srgbClr val="FFFF00"/>
              </a:solidFill>
            </a:endParaRPr>
          </a:p>
          <a:p>
            <a:r>
              <a:rPr lang="en-US" dirty="0" smtClean="0">
                <a:solidFill>
                  <a:srgbClr val="FFFF00"/>
                </a:solidFill>
              </a:rPr>
              <a:t>Uses of the money?</a:t>
            </a:r>
            <a:endParaRPr lang="en-US"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u="sng" dirty="0" smtClean="0">
                <a:solidFill>
                  <a:schemeClr val="accent5">
                    <a:lumMod val="40000"/>
                    <a:lumOff val="60000"/>
                  </a:schemeClr>
                </a:solidFill>
              </a:rPr>
              <a:t>Calculating Payroll Deductions</a:t>
            </a:r>
            <a:endParaRPr lang="en-US" b="1" u="sng" dirty="0">
              <a:solidFill>
                <a:schemeClr val="accent5">
                  <a:lumMod val="40000"/>
                  <a:lumOff val="60000"/>
                </a:schemeClr>
              </a:solidFill>
            </a:endParaRPr>
          </a:p>
        </p:txBody>
      </p:sp>
      <p:sp>
        <p:nvSpPr>
          <p:cNvPr id="3" name="Content Placeholder 2"/>
          <p:cNvSpPr>
            <a:spLocks noGrp="1"/>
          </p:cNvSpPr>
          <p:nvPr>
            <p:ph idx="1"/>
          </p:nvPr>
        </p:nvSpPr>
        <p:spPr>
          <a:xfrm>
            <a:off x="457200" y="685800"/>
            <a:ext cx="8229600" cy="2417928"/>
          </a:xfrm>
        </p:spPr>
        <p:txBody>
          <a:bodyPr>
            <a:normAutofit/>
          </a:bodyPr>
          <a:lstStyle/>
          <a:p>
            <a:r>
              <a:rPr lang="en-US" sz="2000" dirty="0" smtClean="0">
                <a:solidFill>
                  <a:schemeClr val="accent5">
                    <a:lumMod val="40000"/>
                    <a:lumOff val="60000"/>
                  </a:schemeClr>
                </a:solidFill>
              </a:rPr>
              <a:t>Income for the Year = </a:t>
            </a:r>
            <a:r>
              <a:rPr lang="en-US" sz="2000" dirty="0" smtClean="0">
                <a:solidFill>
                  <a:srgbClr val="FFFF00"/>
                </a:solidFill>
              </a:rPr>
              <a:t>$17,985.00</a:t>
            </a:r>
          </a:p>
          <a:p>
            <a:endParaRPr lang="en-US" sz="200" dirty="0" smtClean="0">
              <a:solidFill>
                <a:schemeClr val="accent5">
                  <a:lumMod val="40000"/>
                  <a:lumOff val="60000"/>
                </a:schemeClr>
              </a:solidFill>
            </a:endParaRPr>
          </a:p>
          <a:p>
            <a:r>
              <a:rPr lang="en-US" sz="2000" dirty="0" smtClean="0">
                <a:solidFill>
                  <a:schemeClr val="accent5">
                    <a:lumMod val="40000"/>
                    <a:lumOff val="60000"/>
                  </a:schemeClr>
                </a:solidFill>
              </a:rPr>
              <a:t>Social Security (6.2%):				State (4.95</a:t>
            </a:r>
            <a:r>
              <a:rPr lang="en-US" sz="2000" dirty="0">
                <a:solidFill>
                  <a:schemeClr val="accent5">
                    <a:lumMod val="40000"/>
                    <a:lumOff val="60000"/>
                  </a:schemeClr>
                </a:solidFill>
              </a:rPr>
              <a:t>%):</a:t>
            </a:r>
          </a:p>
          <a:p>
            <a:endParaRPr lang="en-US" sz="2000" dirty="0" smtClean="0">
              <a:solidFill>
                <a:schemeClr val="accent5">
                  <a:lumMod val="40000"/>
                  <a:lumOff val="60000"/>
                </a:schemeClr>
              </a:solidFill>
            </a:endParaRPr>
          </a:p>
          <a:p>
            <a:endParaRPr lang="en-US" sz="1400" dirty="0" smtClean="0">
              <a:solidFill>
                <a:schemeClr val="accent5">
                  <a:lumMod val="40000"/>
                  <a:lumOff val="60000"/>
                </a:schemeClr>
              </a:solidFill>
            </a:endParaRPr>
          </a:p>
          <a:p>
            <a:r>
              <a:rPr lang="en-US" sz="2000" dirty="0" smtClean="0">
                <a:solidFill>
                  <a:schemeClr val="accent5">
                    <a:lumMod val="40000"/>
                    <a:lumOff val="60000"/>
                  </a:schemeClr>
                </a:solidFill>
              </a:rPr>
              <a:t>Medicare (1.45%):</a:t>
            </a:r>
          </a:p>
          <a:p>
            <a:endParaRPr lang="en-US" sz="2000" dirty="0" smtClean="0">
              <a:solidFill>
                <a:schemeClr val="accent5">
                  <a:lumMod val="40000"/>
                  <a:lumOff val="60000"/>
                </a:schemeClr>
              </a:solidFill>
            </a:endParaRPr>
          </a:p>
          <a:p>
            <a:endParaRPr lang="en-US" sz="1400" dirty="0" smtClean="0">
              <a:solidFill>
                <a:schemeClr val="accent5">
                  <a:lumMod val="40000"/>
                  <a:lumOff val="60000"/>
                </a:schemeClr>
              </a:solidFill>
            </a:endParaRPr>
          </a:p>
        </p:txBody>
      </p:sp>
      <p:sp>
        <p:nvSpPr>
          <p:cNvPr id="6" name="Content Placeholder 2"/>
          <p:cNvSpPr txBox="1">
            <a:spLocks/>
          </p:cNvSpPr>
          <p:nvPr/>
        </p:nvSpPr>
        <p:spPr>
          <a:xfrm>
            <a:off x="1600200" y="1447800"/>
            <a:ext cx="3429000" cy="1219200"/>
          </a:xfrm>
          <a:prstGeom prst="rect">
            <a:avLst/>
          </a:prstGeom>
        </p:spPr>
        <p:txBody>
          <a:bodyPr vert="horz" lIns="91440" tIns="45720" rIns="91440" bIns="45720" rtlCol="0">
            <a:normAutofit/>
          </a:bodyPr>
          <a:lstStyle/>
          <a:p>
            <a:pPr marL="342900" lvl="0" indent="-342900">
              <a:spcBef>
                <a:spcPct val="20000"/>
              </a:spcBef>
              <a:defRPr/>
            </a:pPr>
            <a:r>
              <a:rPr lang="en-US" dirty="0" smtClean="0">
                <a:solidFill>
                  <a:srgbClr val="FFFF00"/>
                </a:solidFill>
              </a:rPr>
              <a:t>17,985 x 6.2% =</a:t>
            </a:r>
          </a:p>
          <a:p>
            <a:pPr marL="342900" lvl="0" indent="-342900">
              <a:spcBef>
                <a:spcPct val="20000"/>
              </a:spcBef>
              <a:defRPr/>
            </a:pPr>
            <a:r>
              <a:rPr lang="en-US" dirty="0" smtClean="0">
                <a:solidFill>
                  <a:srgbClr val="FFFF00"/>
                </a:solidFill>
              </a:rPr>
              <a:t>17,985 x .062 =</a:t>
            </a:r>
            <a:endParaRPr kumimoji="0" lang="en-US" b="0" i="0" u="none" strike="noStrike" kern="1200" cap="none" spc="0" normalizeH="0" baseline="0" noProof="0" dirty="0">
              <a:ln>
                <a:noFill/>
              </a:ln>
              <a:solidFill>
                <a:srgbClr val="FFFF00"/>
              </a:solidFill>
              <a:effectLst/>
              <a:uLnTx/>
              <a:uFillTx/>
            </a:endParaRPr>
          </a:p>
        </p:txBody>
      </p:sp>
      <p:sp>
        <p:nvSpPr>
          <p:cNvPr id="7" name="Content Placeholder 2"/>
          <p:cNvSpPr txBox="1">
            <a:spLocks/>
          </p:cNvSpPr>
          <p:nvPr/>
        </p:nvSpPr>
        <p:spPr>
          <a:xfrm>
            <a:off x="3276600" y="1600200"/>
            <a:ext cx="23622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dirty="0" smtClean="0">
                <a:solidFill>
                  <a:srgbClr val="FF0000"/>
                </a:solidFill>
              </a:rPr>
              <a:t>$1,115.07</a:t>
            </a:r>
            <a:endParaRPr kumimoji="0" lang="en-US" b="0" i="0" u="none" strike="noStrike" kern="1200" cap="none" spc="0" normalizeH="0" baseline="0" noProof="0" dirty="0">
              <a:ln>
                <a:noFill/>
              </a:ln>
              <a:solidFill>
                <a:srgbClr val="FF0000"/>
              </a:solidFill>
              <a:effectLst/>
              <a:uLnTx/>
              <a:uFillTx/>
            </a:endParaRPr>
          </a:p>
        </p:txBody>
      </p:sp>
      <p:sp>
        <p:nvSpPr>
          <p:cNvPr id="8" name="Content Placeholder 2"/>
          <p:cNvSpPr txBox="1">
            <a:spLocks/>
          </p:cNvSpPr>
          <p:nvPr/>
        </p:nvSpPr>
        <p:spPr>
          <a:xfrm>
            <a:off x="3200400" y="2590800"/>
            <a:ext cx="23622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dirty="0" smtClean="0">
                <a:solidFill>
                  <a:srgbClr val="FF0000"/>
                </a:solidFill>
              </a:rPr>
              <a:t>$260.78</a:t>
            </a:r>
            <a:endParaRPr kumimoji="0" lang="en-US" b="0" i="0" u="none" strike="noStrike" kern="1200" cap="none" spc="0" normalizeH="0" baseline="0" noProof="0" dirty="0">
              <a:ln>
                <a:noFill/>
              </a:ln>
              <a:solidFill>
                <a:srgbClr val="FF0000"/>
              </a:solidFill>
              <a:effectLst/>
              <a:uLnTx/>
              <a:uFillTx/>
            </a:endParaRPr>
          </a:p>
        </p:txBody>
      </p:sp>
      <p:sp>
        <p:nvSpPr>
          <p:cNvPr id="9" name="Content Placeholder 2"/>
          <p:cNvSpPr txBox="1">
            <a:spLocks/>
          </p:cNvSpPr>
          <p:nvPr/>
        </p:nvSpPr>
        <p:spPr>
          <a:xfrm>
            <a:off x="7505700" y="1564943"/>
            <a:ext cx="1181100" cy="41625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dirty="0" smtClean="0">
                <a:solidFill>
                  <a:srgbClr val="FF0000"/>
                </a:solidFill>
              </a:rPr>
              <a:t>$890.26</a:t>
            </a:r>
            <a:endParaRPr kumimoji="0" lang="en-US" b="0" i="0" u="none" strike="noStrike" kern="1200" cap="none" spc="0" normalizeH="0" baseline="0" noProof="0" dirty="0">
              <a:ln>
                <a:noFill/>
              </a:ln>
              <a:solidFill>
                <a:srgbClr val="FF0000"/>
              </a:solidFill>
              <a:effectLst/>
              <a:uLnTx/>
              <a:uFillTx/>
            </a:endParaRPr>
          </a:p>
        </p:txBody>
      </p:sp>
      <p:sp>
        <p:nvSpPr>
          <p:cNvPr id="10" name="Content Placeholder 2"/>
          <p:cNvSpPr txBox="1">
            <a:spLocks/>
          </p:cNvSpPr>
          <p:nvPr/>
        </p:nvSpPr>
        <p:spPr>
          <a:xfrm>
            <a:off x="1600200" y="2362200"/>
            <a:ext cx="3429000" cy="1219200"/>
          </a:xfrm>
          <a:prstGeom prst="rect">
            <a:avLst/>
          </a:prstGeom>
        </p:spPr>
        <p:txBody>
          <a:bodyPr vert="horz" lIns="91440" tIns="45720" rIns="91440" bIns="45720" rtlCol="0">
            <a:normAutofit/>
          </a:bodyPr>
          <a:lstStyle/>
          <a:p>
            <a:pPr marL="342900" lvl="0" indent="-342900">
              <a:spcBef>
                <a:spcPct val="20000"/>
              </a:spcBef>
              <a:defRPr/>
            </a:pPr>
            <a:r>
              <a:rPr lang="en-US" dirty="0" smtClean="0">
                <a:solidFill>
                  <a:srgbClr val="FFFF00"/>
                </a:solidFill>
              </a:rPr>
              <a:t>17,985 x 1.45% =</a:t>
            </a:r>
          </a:p>
          <a:p>
            <a:pPr marL="342900" lvl="0" indent="-342900">
              <a:spcBef>
                <a:spcPct val="20000"/>
              </a:spcBef>
              <a:defRPr/>
            </a:pPr>
            <a:r>
              <a:rPr lang="en-US" dirty="0" smtClean="0">
                <a:solidFill>
                  <a:srgbClr val="FFFF00"/>
                </a:solidFill>
              </a:rPr>
              <a:t>17,985 x .0145 =</a:t>
            </a:r>
            <a:endParaRPr kumimoji="0" lang="en-US" b="0" i="0" u="none" strike="noStrike" kern="1200" cap="none" spc="0" normalizeH="0" baseline="0" noProof="0" dirty="0">
              <a:ln>
                <a:noFill/>
              </a:ln>
              <a:solidFill>
                <a:srgbClr val="FFFF00"/>
              </a:solidFill>
              <a:effectLst/>
              <a:uLnTx/>
              <a:uFillTx/>
            </a:endParaRPr>
          </a:p>
        </p:txBody>
      </p:sp>
      <p:sp>
        <p:nvSpPr>
          <p:cNvPr id="11" name="Content Placeholder 2"/>
          <p:cNvSpPr txBox="1">
            <a:spLocks/>
          </p:cNvSpPr>
          <p:nvPr/>
        </p:nvSpPr>
        <p:spPr>
          <a:xfrm>
            <a:off x="5829300" y="1422779"/>
            <a:ext cx="3429000" cy="1219200"/>
          </a:xfrm>
          <a:prstGeom prst="rect">
            <a:avLst/>
          </a:prstGeom>
        </p:spPr>
        <p:txBody>
          <a:bodyPr vert="horz" lIns="91440" tIns="45720" rIns="91440" bIns="45720" rtlCol="0">
            <a:normAutofit/>
          </a:bodyPr>
          <a:lstStyle/>
          <a:p>
            <a:pPr marL="342900" lvl="0" indent="-342900">
              <a:spcBef>
                <a:spcPct val="20000"/>
              </a:spcBef>
              <a:defRPr/>
            </a:pPr>
            <a:r>
              <a:rPr lang="en-US" dirty="0" smtClean="0">
                <a:solidFill>
                  <a:srgbClr val="FFFF00"/>
                </a:solidFill>
              </a:rPr>
              <a:t>17,985 x 4.95% =</a:t>
            </a:r>
          </a:p>
          <a:p>
            <a:pPr marL="342900" lvl="0" indent="-342900">
              <a:spcBef>
                <a:spcPct val="20000"/>
              </a:spcBef>
              <a:defRPr/>
            </a:pPr>
            <a:r>
              <a:rPr lang="en-US" dirty="0" smtClean="0">
                <a:solidFill>
                  <a:srgbClr val="FFFF00"/>
                </a:solidFill>
              </a:rPr>
              <a:t>17,985 x .0495 =</a:t>
            </a:r>
            <a:endParaRPr kumimoji="0" lang="en-US" b="0" i="0" u="none" strike="noStrike" kern="1200" cap="none" spc="0" normalizeH="0" baseline="0" noProof="0" dirty="0">
              <a:ln>
                <a:noFill/>
              </a:ln>
              <a:solidFill>
                <a:srgbClr val="FFFF00"/>
              </a:solidFill>
              <a:effectLst/>
              <a:uLnTx/>
              <a:uFillTx/>
            </a:endParaRPr>
          </a:p>
        </p:txBody>
      </p:sp>
      <p:pic>
        <p:nvPicPr>
          <p:cNvPr id="5" name="Picture 4"/>
          <p:cNvPicPr>
            <a:picLocks noChangeAspect="1"/>
          </p:cNvPicPr>
          <p:nvPr/>
        </p:nvPicPr>
        <p:blipFill>
          <a:blip r:embed="rId4"/>
          <a:stretch>
            <a:fillRect/>
          </a:stretch>
        </p:blipFill>
        <p:spPr>
          <a:xfrm>
            <a:off x="2165264" y="3061648"/>
            <a:ext cx="6794672" cy="3796352"/>
          </a:xfrm>
          <a:prstGeom prst="rect">
            <a:avLst/>
          </a:prstGeom>
        </p:spPr>
      </p:pic>
      <p:grpSp>
        <p:nvGrpSpPr>
          <p:cNvPr id="34" name="SMARTInkShape-Group6"/>
          <p:cNvGrpSpPr/>
          <p:nvPr/>
        </p:nvGrpSpPr>
        <p:grpSpPr>
          <a:xfrm>
            <a:off x="1251585" y="4097655"/>
            <a:ext cx="5716" cy="45721"/>
            <a:chOff x="1251585" y="4097655"/>
            <a:chExt cx="5716" cy="45721"/>
          </a:xfrm>
        </p:grpSpPr>
        <p:sp>
          <p:nvSpPr>
            <p:cNvPr id="32" name="SMARTInkShape-21"/>
            <p:cNvSpPr/>
            <p:nvPr>
              <p:custDataLst>
                <p:tags r:id="rId1"/>
              </p:custDataLst>
            </p:nvPr>
          </p:nvSpPr>
          <p:spPr>
            <a:xfrm>
              <a:off x="1251606" y="4097655"/>
              <a:ext cx="5695" cy="5716"/>
            </a:xfrm>
            <a:custGeom>
              <a:avLst/>
              <a:gdLst/>
              <a:ahLst/>
              <a:cxnLst/>
              <a:rect l="0" t="0" r="0" b="0"/>
              <a:pathLst>
                <a:path w="5695" h="5716">
                  <a:moveTo>
                    <a:pt x="5694" y="0"/>
                  </a:moveTo>
                  <a:lnTo>
                    <a:pt x="5694" y="0"/>
                  </a:lnTo>
                  <a:lnTo>
                    <a:pt x="214" y="0"/>
                  </a:lnTo>
                  <a:lnTo>
                    <a:pt x="0" y="4921"/>
                  </a:lnTo>
                  <a:lnTo>
                    <a:pt x="628" y="5185"/>
                  </a:lnTo>
                  <a:lnTo>
                    <a:pt x="5694" y="57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2"/>
            <p:cNvSpPr/>
            <p:nvPr>
              <p:custDataLst>
                <p:tags r:id="rId2"/>
              </p:custDataLst>
            </p:nvPr>
          </p:nvSpPr>
          <p:spPr>
            <a:xfrm>
              <a:off x="1251585" y="4137660"/>
              <a:ext cx="1" cy="5716"/>
            </a:xfrm>
            <a:custGeom>
              <a:avLst/>
              <a:gdLst/>
              <a:ahLst/>
              <a:cxnLst/>
              <a:rect l="0" t="0" r="0" b="0"/>
              <a:pathLst>
                <a:path w="1" h="5716">
                  <a:moveTo>
                    <a:pt x="0" y="0"/>
                  </a:moveTo>
                  <a:lnTo>
                    <a:pt x="0" y="0"/>
                  </a:lnTo>
                  <a:lnTo>
                    <a:pt x="0" y="57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chemeClr val="accent5">
                    <a:lumMod val="40000"/>
                    <a:lumOff val="60000"/>
                  </a:schemeClr>
                </a:solidFill>
              </a:rPr>
              <a:t>Other Deductions from Paychecks</a:t>
            </a:r>
            <a:endParaRPr lang="en-US" b="1" u="sng" dirty="0">
              <a:solidFill>
                <a:schemeClr val="accent5">
                  <a:lumMod val="40000"/>
                  <a:lumOff val="60000"/>
                </a:schemeClr>
              </a:solidFill>
            </a:endParaRPr>
          </a:p>
        </p:txBody>
      </p:sp>
      <p:sp>
        <p:nvSpPr>
          <p:cNvPr id="3" name="Content Placeholder 2"/>
          <p:cNvSpPr>
            <a:spLocks noGrp="1"/>
          </p:cNvSpPr>
          <p:nvPr>
            <p:ph idx="1"/>
          </p:nvPr>
        </p:nvSpPr>
        <p:spPr>
          <a:xfrm>
            <a:off x="457200" y="1600200"/>
            <a:ext cx="8229600" cy="3733799"/>
          </a:xfrm>
        </p:spPr>
        <p:txBody>
          <a:bodyPr>
            <a:normAutofit/>
          </a:bodyPr>
          <a:lstStyle/>
          <a:p>
            <a:r>
              <a:rPr lang="en-US" dirty="0" smtClean="0">
                <a:solidFill>
                  <a:srgbClr val="FFFF00"/>
                </a:solidFill>
              </a:rPr>
              <a:t>Group Health / Life / Dental Insurance</a:t>
            </a:r>
          </a:p>
          <a:p>
            <a:r>
              <a:rPr lang="en-US" dirty="0" smtClean="0">
                <a:solidFill>
                  <a:srgbClr val="FFFF00"/>
                </a:solidFill>
              </a:rPr>
              <a:t>Retirement or Pension Plans</a:t>
            </a:r>
          </a:p>
          <a:p>
            <a:r>
              <a:rPr lang="en-US" dirty="0" smtClean="0">
                <a:solidFill>
                  <a:srgbClr val="FFFF00"/>
                </a:solidFill>
              </a:rPr>
              <a:t>Credit </a:t>
            </a:r>
            <a:r>
              <a:rPr lang="en-US" dirty="0" smtClean="0">
                <a:solidFill>
                  <a:srgbClr val="FFFF00"/>
                </a:solidFill>
              </a:rPr>
              <a:t>Unions/ Automatic </a:t>
            </a:r>
            <a:r>
              <a:rPr lang="en-US" dirty="0" smtClean="0">
                <a:solidFill>
                  <a:srgbClr val="FFFF00"/>
                </a:solidFill>
              </a:rPr>
              <a:t>Savings</a:t>
            </a:r>
          </a:p>
          <a:p>
            <a:r>
              <a:rPr lang="en-US" dirty="0" smtClean="0">
                <a:solidFill>
                  <a:srgbClr val="FFFF00"/>
                </a:solidFill>
              </a:rPr>
              <a:t>Union / Association Dues</a:t>
            </a:r>
          </a:p>
          <a:p>
            <a:r>
              <a:rPr lang="en-US" dirty="0" smtClean="0">
                <a:solidFill>
                  <a:srgbClr val="FFFF00"/>
                </a:solidFill>
              </a:rPr>
              <a:t>Charities</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77500" lnSpcReduction="20000"/>
          </a:bodyPr>
          <a:lstStyle/>
          <a:p>
            <a:r>
              <a:rPr lang="en-US" i="1" dirty="0">
                <a:solidFill>
                  <a:srgbClr val="FFFF00"/>
                </a:solidFill>
              </a:rPr>
              <a:t>“In Illinois, employees who are fired for theft or committing a felony will not qualify for unemployment benefits. If you are fired for other types of work-related misconduct, you also may not be eligible to collect benefits</a:t>
            </a:r>
            <a:r>
              <a:rPr lang="en-US" i="1" dirty="0" smtClean="0">
                <a:solidFill>
                  <a:srgbClr val="FFFF00"/>
                </a:solidFill>
              </a:rPr>
              <a:t>.</a:t>
            </a:r>
          </a:p>
          <a:p>
            <a:endParaRPr lang="en-US" i="1" dirty="0">
              <a:solidFill>
                <a:srgbClr val="FFFF00"/>
              </a:solidFill>
            </a:endParaRPr>
          </a:p>
          <a:p>
            <a:r>
              <a:rPr lang="en-US" i="1" dirty="0">
                <a:solidFill>
                  <a:srgbClr val="FFFF00"/>
                </a:solidFill>
              </a:rPr>
              <a:t>If you quit, you will remain eligible for unemployment if you had a good reason relating to your job, such as sexual harassment. If you left the job because of domestic violence, for health reasons, or to accompany a spouse in the military, you may still be eligible for benefits. And, if you quit your job to take another position (but that position fell through), you may still be eligible to collect unemployment.”</a:t>
            </a:r>
          </a:p>
          <a:p>
            <a:endParaRPr lang="en-US" dirty="0"/>
          </a:p>
        </p:txBody>
      </p:sp>
    </p:spTree>
    <p:extLst>
      <p:ext uri="{BB962C8B-B14F-4D97-AF65-F5344CB8AC3E}">
        <p14:creationId xmlns:p14="http://schemas.microsoft.com/office/powerpoint/2010/main" val="3322392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solidFill>
                  <a:schemeClr val="accent5">
                    <a:lumMod val="40000"/>
                    <a:lumOff val="60000"/>
                  </a:schemeClr>
                </a:solidFill>
              </a:rPr>
              <a:t>Fair Labor Standards Act</a:t>
            </a:r>
            <a:endParaRPr lang="en-US" b="1" u="sng" dirty="0">
              <a:solidFill>
                <a:schemeClr val="accent5">
                  <a:lumMod val="40000"/>
                  <a:lumOff val="60000"/>
                </a:schemeClr>
              </a:solidFill>
            </a:endParaRPr>
          </a:p>
        </p:txBody>
      </p:sp>
      <p:sp>
        <p:nvSpPr>
          <p:cNvPr id="3" name="Content Placeholder 2"/>
          <p:cNvSpPr>
            <a:spLocks noGrp="1"/>
          </p:cNvSpPr>
          <p:nvPr>
            <p:ph idx="1"/>
          </p:nvPr>
        </p:nvSpPr>
        <p:spPr>
          <a:xfrm>
            <a:off x="457200" y="868362"/>
            <a:ext cx="8229600" cy="5608638"/>
          </a:xfrm>
        </p:spPr>
        <p:txBody>
          <a:bodyPr>
            <a:normAutofit fontScale="85000" lnSpcReduction="20000"/>
          </a:bodyPr>
          <a:lstStyle/>
          <a:p>
            <a:r>
              <a:rPr lang="en-US" dirty="0" smtClean="0">
                <a:solidFill>
                  <a:srgbClr val="FFFF00"/>
                </a:solidFill>
              </a:rPr>
              <a:t>Established minimum wage and overtime pay</a:t>
            </a:r>
          </a:p>
          <a:p>
            <a:endParaRPr lang="en-US" sz="2000" dirty="0" smtClean="0">
              <a:solidFill>
                <a:schemeClr val="accent5">
                  <a:lumMod val="40000"/>
                  <a:lumOff val="60000"/>
                </a:schemeClr>
              </a:solidFill>
            </a:endParaRPr>
          </a:p>
          <a:p>
            <a:r>
              <a:rPr lang="en-US" b="1" i="1" dirty="0" smtClean="0">
                <a:solidFill>
                  <a:schemeClr val="accent5">
                    <a:lumMod val="40000"/>
                    <a:lumOff val="60000"/>
                  </a:schemeClr>
                </a:solidFill>
              </a:rPr>
              <a:t>“Overtime wages” </a:t>
            </a:r>
            <a:r>
              <a:rPr lang="en-US" dirty="0" smtClean="0">
                <a:solidFill>
                  <a:schemeClr val="accent5">
                    <a:lumMod val="40000"/>
                    <a:lumOff val="60000"/>
                  </a:schemeClr>
                </a:solidFill>
              </a:rPr>
              <a:t>=</a:t>
            </a:r>
          </a:p>
          <a:p>
            <a:endParaRPr lang="en-US" dirty="0" smtClean="0">
              <a:solidFill>
                <a:schemeClr val="accent5">
                  <a:lumMod val="40000"/>
                  <a:lumOff val="60000"/>
                </a:schemeClr>
              </a:solidFill>
            </a:endParaRPr>
          </a:p>
          <a:p>
            <a:endParaRPr lang="en-US" sz="2000" dirty="0" smtClean="0">
              <a:solidFill>
                <a:schemeClr val="accent5">
                  <a:lumMod val="40000"/>
                  <a:lumOff val="60000"/>
                </a:schemeClr>
              </a:solidFill>
            </a:endParaRPr>
          </a:p>
          <a:p>
            <a:r>
              <a:rPr lang="en-US" dirty="0" smtClean="0">
                <a:solidFill>
                  <a:schemeClr val="accent5">
                    <a:lumMod val="40000"/>
                    <a:lumOff val="60000"/>
                  </a:schemeClr>
                </a:solidFill>
              </a:rPr>
              <a:t>Federal Minimum Wage / IL Minimum Wage</a:t>
            </a:r>
          </a:p>
          <a:p>
            <a:pPr>
              <a:buNone/>
            </a:pPr>
            <a:r>
              <a:rPr lang="en-US" dirty="0" smtClean="0">
                <a:solidFill>
                  <a:schemeClr val="accent5">
                    <a:lumMod val="40000"/>
                    <a:lumOff val="60000"/>
                  </a:schemeClr>
                </a:solidFill>
              </a:rPr>
              <a:t>		</a:t>
            </a:r>
            <a:r>
              <a:rPr lang="en-US" dirty="0" smtClean="0">
                <a:solidFill>
                  <a:srgbClr val="FFFF00"/>
                </a:solidFill>
              </a:rPr>
              <a:t>$7.25 / </a:t>
            </a:r>
            <a:r>
              <a:rPr lang="en-US" dirty="0" err="1" smtClean="0">
                <a:solidFill>
                  <a:srgbClr val="FFFF00"/>
                </a:solidFill>
              </a:rPr>
              <a:t>hr</a:t>
            </a:r>
            <a:r>
              <a:rPr lang="en-US" dirty="0" smtClean="0">
                <a:solidFill>
                  <a:schemeClr val="accent5">
                    <a:lumMod val="40000"/>
                    <a:lumOff val="60000"/>
                  </a:schemeClr>
                </a:solidFill>
              </a:rPr>
              <a:t>		</a:t>
            </a:r>
            <a:r>
              <a:rPr lang="en-US" dirty="0" smtClean="0">
                <a:solidFill>
                  <a:srgbClr val="FFFF00"/>
                </a:solidFill>
              </a:rPr>
              <a:t>$8.25 / </a:t>
            </a:r>
            <a:r>
              <a:rPr lang="en-US" dirty="0" err="1" smtClean="0">
                <a:solidFill>
                  <a:srgbClr val="FFFF00"/>
                </a:solidFill>
              </a:rPr>
              <a:t>hr</a:t>
            </a:r>
            <a:endParaRPr lang="en-US" dirty="0" smtClean="0">
              <a:solidFill>
                <a:srgbClr val="FFFF00"/>
              </a:solidFill>
            </a:endParaRPr>
          </a:p>
          <a:p>
            <a:pPr lvl="1">
              <a:lnSpc>
                <a:spcPct val="170000"/>
              </a:lnSpc>
            </a:pPr>
            <a:r>
              <a:rPr lang="en-US" i="1" dirty="0" smtClean="0">
                <a:solidFill>
                  <a:schemeClr val="accent6">
                    <a:lumMod val="20000"/>
                    <a:lumOff val="80000"/>
                  </a:schemeClr>
                </a:solidFill>
              </a:rPr>
              <a:t>IL . . . $9.25 on 1/1/2020 and $10.00 on 7/1/2020</a:t>
            </a:r>
          </a:p>
          <a:p>
            <a:pPr>
              <a:lnSpc>
                <a:spcPct val="170000"/>
              </a:lnSpc>
            </a:pPr>
            <a:r>
              <a:rPr lang="en-US" dirty="0" smtClean="0">
                <a:solidFill>
                  <a:schemeClr val="accent5">
                    <a:lumMod val="40000"/>
                    <a:lumOff val="60000"/>
                  </a:schemeClr>
                </a:solidFill>
              </a:rPr>
              <a:t>Under 18 IL Min. Wage</a:t>
            </a:r>
          </a:p>
          <a:p>
            <a:pPr>
              <a:buNone/>
            </a:pPr>
            <a:r>
              <a:rPr lang="en-US" dirty="0" smtClean="0">
                <a:solidFill>
                  <a:schemeClr val="accent5">
                    <a:lumMod val="40000"/>
                    <a:lumOff val="60000"/>
                  </a:schemeClr>
                </a:solidFill>
              </a:rPr>
              <a:t>		</a:t>
            </a:r>
            <a:r>
              <a:rPr lang="en-US" dirty="0" smtClean="0">
                <a:solidFill>
                  <a:srgbClr val="FFFF00"/>
                </a:solidFill>
              </a:rPr>
              <a:t>$7.75/ </a:t>
            </a:r>
            <a:r>
              <a:rPr lang="en-US" dirty="0" err="1" smtClean="0">
                <a:solidFill>
                  <a:srgbClr val="FFFF00"/>
                </a:solidFill>
              </a:rPr>
              <a:t>hr</a:t>
            </a:r>
            <a:r>
              <a:rPr lang="en-US" dirty="0" smtClean="0">
                <a:solidFill>
                  <a:schemeClr val="accent5">
                    <a:lumMod val="40000"/>
                    <a:lumOff val="60000"/>
                  </a:schemeClr>
                </a:solidFill>
              </a:rPr>
              <a:t>		</a:t>
            </a:r>
            <a:r>
              <a:rPr lang="en-US" i="1" dirty="0" smtClean="0">
                <a:solidFill>
                  <a:srgbClr val="FFFF00"/>
                </a:solidFill>
              </a:rPr>
              <a:t>      For 1</a:t>
            </a:r>
            <a:r>
              <a:rPr lang="en-US" i="1" baseline="30000" dirty="0" smtClean="0">
                <a:solidFill>
                  <a:srgbClr val="FFFF00"/>
                </a:solidFill>
              </a:rPr>
              <a:t>st</a:t>
            </a:r>
            <a:r>
              <a:rPr lang="en-US" i="1" dirty="0" smtClean="0">
                <a:solidFill>
                  <a:srgbClr val="FFFF00"/>
                </a:solidFill>
              </a:rPr>
              <a:t> 90 days</a:t>
            </a:r>
          </a:p>
          <a:p>
            <a:r>
              <a:rPr lang="en-US" dirty="0" smtClean="0">
                <a:solidFill>
                  <a:schemeClr val="accent5">
                    <a:lumMod val="40000"/>
                    <a:lumOff val="60000"/>
                  </a:schemeClr>
                </a:solidFill>
              </a:rPr>
              <a:t>Tipped Employees</a:t>
            </a:r>
          </a:p>
          <a:p>
            <a:pPr marL="0" indent="0">
              <a:buNone/>
            </a:pPr>
            <a:r>
              <a:rPr lang="en-US" dirty="0" smtClean="0">
                <a:solidFill>
                  <a:srgbClr val="FFFF00"/>
                </a:solidFill>
              </a:rPr>
              <a:t>	$4.65/ </a:t>
            </a:r>
            <a:r>
              <a:rPr lang="en-US" dirty="0" err="1" smtClean="0">
                <a:solidFill>
                  <a:srgbClr val="FFFF00"/>
                </a:solidFill>
              </a:rPr>
              <a:t>hr</a:t>
            </a:r>
            <a:r>
              <a:rPr lang="en-US" dirty="0" smtClean="0">
                <a:solidFill>
                  <a:srgbClr val="FFFF00"/>
                </a:solidFill>
              </a:rPr>
              <a:t> for 1</a:t>
            </a:r>
            <a:r>
              <a:rPr lang="en-US" baseline="30000" dirty="0" smtClean="0">
                <a:solidFill>
                  <a:srgbClr val="FFFF00"/>
                </a:solidFill>
              </a:rPr>
              <a:t>st</a:t>
            </a:r>
            <a:r>
              <a:rPr lang="en-US" dirty="0" smtClean="0">
                <a:solidFill>
                  <a:srgbClr val="FFFF00"/>
                </a:solidFill>
              </a:rPr>
              <a:t> 90 days</a:t>
            </a:r>
          </a:p>
          <a:p>
            <a:pPr marL="0" indent="0">
              <a:buNone/>
            </a:pPr>
            <a:r>
              <a:rPr lang="en-US" i="1" dirty="0">
                <a:solidFill>
                  <a:srgbClr val="FFFF00"/>
                </a:solidFill>
              </a:rPr>
              <a:t>	</a:t>
            </a:r>
            <a:r>
              <a:rPr lang="en-US" dirty="0" smtClean="0">
                <a:solidFill>
                  <a:srgbClr val="FFFF00"/>
                </a:solidFill>
              </a:rPr>
              <a:t>$4.95/</a:t>
            </a:r>
            <a:r>
              <a:rPr lang="en-US" dirty="0" err="1" smtClean="0">
                <a:solidFill>
                  <a:srgbClr val="FFFF00"/>
                </a:solidFill>
              </a:rPr>
              <a:t>hr</a:t>
            </a:r>
            <a:r>
              <a:rPr lang="en-US" dirty="0" smtClean="0">
                <a:solidFill>
                  <a:srgbClr val="FFFF00"/>
                </a:solidFill>
              </a:rPr>
              <a:t> after 90 days</a:t>
            </a:r>
            <a:endParaRPr lang="en-US" i="1" dirty="0" smtClean="0">
              <a:solidFill>
                <a:srgbClr val="FFFF00"/>
              </a:solidFill>
            </a:endParaRPr>
          </a:p>
        </p:txBody>
      </p:sp>
      <p:sp>
        <p:nvSpPr>
          <p:cNvPr id="4" name="TextBox 3"/>
          <p:cNvSpPr txBox="1"/>
          <p:nvPr/>
        </p:nvSpPr>
        <p:spPr>
          <a:xfrm>
            <a:off x="423081" y="1472753"/>
            <a:ext cx="8534400" cy="1077218"/>
          </a:xfrm>
          <a:prstGeom prst="rect">
            <a:avLst/>
          </a:prstGeom>
          <a:noFill/>
        </p:spPr>
        <p:txBody>
          <a:bodyPr wrap="square" rtlCol="0">
            <a:spAutoFit/>
          </a:bodyPr>
          <a:lstStyle/>
          <a:p>
            <a:r>
              <a:rPr lang="en-US" sz="3200" dirty="0" smtClean="0">
                <a:solidFill>
                  <a:schemeClr val="accent5">
                    <a:lumMod val="40000"/>
                    <a:lumOff val="60000"/>
                  </a:schemeClr>
                </a:solidFill>
              </a:rPr>
              <a:t>				</a:t>
            </a:r>
            <a:r>
              <a:rPr lang="en-US" sz="3200" dirty="0" smtClean="0">
                <a:solidFill>
                  <a:srgbClr val="FFFF00"/>
                </a:solidFill>
              </a:rPr>
              <a:t>1 ½ time the hourly rate for 	hours over 40</a:t>
            </a:r>
            <a:endParaRPr lang="en-US" sz="3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chemeClr val="accent5">
                    <a:lumMod val="40000"/>
                    <a:lumOff val="60000"/>
                  </a:schemeClr>
                </a:solidFill>
              </a:rPr>
              <a:t>1938 =</a:t>
            </a:r>
          </a:p>
          <a:p>
            <a:pPr>
              <a:buNone/>
            </a:pPr>
            <a:endParaRPr lang="en-US" dirty="0" smtClean="0">
              <a:solidFill>
                <a:schemeClr val="accent5">
                  <a:lumMod val="40000"/>
                  <a:lumOff val="60000"/>
                </a:schemeClr>
              </a:solidFill>
            </a:endParaRPr>
          </a:p>
          <a:p>
            <a:r>
              <a:rPr lang="en-US" dirty="0" smtClean="0">
                <a:solidFill>
                  <a:schemeClr val="accent5">
                    <a:lumMod val="40000"/>
                    <a:lumOff val="60000"/>
                  </a:schemeClr>
                </a:solidFill>
              </a:rPr>
              <a:t>Lowest = 	</a:t>
            </a:r>
            <a:endParaRPr lang="en-US" dirty="0" smtClean="0">
              <a:solidFill>
                <a:srgbClr val="FFFF00"/>
              </a:solidFill>
            </a:endParaRPr>
          </a:p>
          <a:p>
            <a:endParaRPr lang="en-US" dirty="0" smtClean="0">
              <a:solidFill>
                <a:schemeClr val="accent5">
                  <a:lumMod val="40000"/>
                  <a:lumOff val="60000"/>
                </a:schemeClr>
              </a:solidFill>
            </a:endParaRPr>
          </a:p>
          <a:p>
            <a:r>
              <a:rPr lang="en-US" dirty="0" smtClean="0">
                <a:solidFill>
                  <a:schemeClr val="accent5">
                    <a:lumMod val="40000"/>
                    <a:lumOff val="60000"/>
                  </a:schemeClr>
                </a:solidFill>
              </a:rPr>
              <a:t>Highest =</a:t>
            </a:r>
          </a:p>
          <a:p>
            <a:endParaRPr lang="en-US" dirty="0"/>
          </a:p>
        </p:txBody>
      </p:sp>
      <p:sp>
        <p:nvSpPr>
          <p:cNvPr id="4" name="TextBox 3"/>
          <p:cNvSpPr txBox="1"/>
          <p:nvPr/>
        </p:nvSpPr>
        <p:spPr>
          <a:xfrm>
            <a:off x="2057400" y="1600200"/>
            <a:ext cx="1905000" cy="584775"/>
          </a:xfrm>
          <a:prstGeom prst="rect">
            <a:avLst/>
          </a:prstGeom>
          <a:noFill/>
        </p:spPr>
        <p:txBody>
          <a:bodyPr wrap="square" rtlCol="0">
            <a:spAutoFit/>
          </a:bodyPr>
          <a:lstStyle/>
          <a:p>
            <a:r>
              <a:rPr lang="en-US" sz="3200" dirty="0" smtClean="0">
                <a:solidFill>
                  <a:srgbClr val="FFFF00"/>
                </a:solidFill>
              </a:rPr>
              <a:t>$.25</a:t>
            </a:r>
            <a:endParaRPr lang="en-US" sz="3200" dirty="0">
              <a:solidFill>
                <a:srgbClr val="FFFF00"/>
              </a:solidFill>
            </a:endParaRPr>
          </a:p>
        </p:txBody>
      </p:sp>
      <p:sp>
        <p:nvSpPr>
          <p:cNvPr id="5" name="TextBox 4"/>
          <p:cNvSpPr txBox="1"/>
          <p:nvPr/>
        </p:nvSpPr>
        <p:spPr>
          <a:xfrm>
            <a:off x="2438400" y="2743200"/>
            <a:ext cx="5791200" cy="584775"/>
          </a:xfrm>
          <a:prstGeom prst="rect">
            <a:avLst/>
          </a:prstGeom>
          <a:noFill/>
        </p:spPr>
        <p:txBody>
          <a:bodyPr wrap="square" rtlCol="0">
            <a:spAutoFit/>
          </a:bodyPr>
          <a:lstStyle/>
          <a:p>
            <a:r>
              <a:rPr lang="en-US" sz="3200" dirty="0" smtClean="0">
                <a:solidFill>
                  <a:srgbClr val="FFFF00"/>
                </a:solidFill>
              </a:rPr>
              <a:t>$7.25 (federal) in several states</a:t>
            </a:r>
            <a:endParaRPr lang="en-US" sz="3200" dirty="0">
              <a:solidFill>
                <a:srgbClr val="FFFF00"/>
              </a:solidFill>
            </a:endParaRPr>
          </a:p>
        </p:txBody>
      </p:sp>
      <p:sp>
        <p:nvSpPr>
          <p:cNvPr id="6" name="TextBox 5"/>
          <p:cNvSpPr txBox="1"/>
          <p:nvPr/>
        </p:nvSpPr>
        <p:spPr>
          <a:xfrm>
            <a:off x="2427249" y="3886200"/>
            <a:ext cx="6400800" cy="2246769"/>
          </a:xfrm>
          <a:prstGeom prst="rect">
            <a:avLst/>
          </a:prstGeom>
          <a:noFill/>
        </p:spPr>
        <p:txBody>
          <a:bodyPr wrap="square" rtlCol="0">
            <a:spAutoFit/>
          </a:bodyPr>
          <a:lstStyle/>
          <a:p>
            <a:r>
              <a:rPr lang="en-US" sz="2800" dirty="0" smtClean="0">
                <a:solidFill>
                  <a:srgbClr val="FFFF00"/>
                </a:solidFill>
              </a:rPr>
              <a:t>$12 – California (more than 26 employees, 	otherwise $11)</a:t>
            </a:r>
          </a:p>
          <a:p>
            <a:r>
              <a:rPr lang="en-US" sz="2800" dirty="0" smtClean="0">
                <a:solidFill>
                  <a:srgbClr val="FFFF00"/>
                </a:solidFill>
              </a:rPr>
              <a:t>$12.00 </a:t>
            </a:r>
            <a:r>
              <a:rPr lang="en-US" sz="2800" dirty="0">
                <a:solidFill>
                  <a:srgbClr val="FFFF00"/>
                </a:solidFill>
              </a:rPr>
              <a:t>= </a:t>
            </a:r>
            <a:r>
              <a:rPr lang="en-US" sz="2800" dirty="0" smtClean="0">
                <a:solidFill>
                  <a:srgbClr val="FFFF00"/>
                </a:solidFill>
              </a:rPr>
              <a:t>Washington</a:t>
            </a:r>
          </a:p>
          <a:p>
            <a:r>
              <a:rPr lang="en-US" sz="2800" dirty="0" smtClean="0">
                <a:solidFill>
                  <a:srgbClr val="FFFF00"/>
                </a:solidFill>
              </a:rPr>
              <a:t>$12.00 = Massachusetts 	</a:t>
            </a:r>
          </a:p>
          <a:p>
            <a:r>
              <a:rPr lang="en-US" sz="2800" dirty="0" smtClean="0">
                <a:solidFill>
                  <a:srgbClr val="FFFF00"/>
                </a:solidFill>
              </a:rPr>
              <a:t>$14 on July 1</a:t>
            </a:r>
            <a:r>
              <a:rPr lang="en-US" sz="2800" baseline="30000" dirty="0" smtClean="0">
                <a:solidFill>
                  <a:srgbClr val="FFFF00"/>
                </a:solidFill>
              </a:rPr>
              <a:t>st</a:t>
            </a:r>
            <a:r>
              <a:rPr lang="en-US" sz="2800" dirty="0" smtClean="0">
                <a:solidFill>
                  <a:srgbClr val="FFFF00"/>
                </a:solidFill>
              </a:rPr>
              <a:t> = Wash. DC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solidFill>
                  <a:schemeClr val="accent5">
                    <a:lumMod val="40000"/>
                    <a:lumOff val="60000"/>
                  </a:schemeClr>
                </a:solidFill>
              </a:rPr>
              <a:t>Family and Medical Leave Act</a:t>
            </a:r>
            <a:endParaRPr lang="en-US" b="1" u="sng" dirty="0">
              <a:solidFill>
                <a:schemeClr val="accent5">
                  <a:lumMod val="40000"/>
                  <a:lumOff val="60000"/>
                </a:schemeClr>
              </a:solidFill>
            </a:endParaRPr>
          </a:p>
        </p:txBody>
      </p:sp>
      <p:sp>
        <p:nvSpPr>
          <p:cNvPr id="3" name="Content Placeholder 2"/>
          <p:cNvSpPr>
            <a:spLocks noGrp="1"/>
          </p:cNvSpPr>
          <p:nvPr>
            <p:ph idx="1"/>
          </p:nvPr>
        </p:nvSpPr>
        <p:spPr>
          <a:xfrm>
            <a:off x="457200" y="1249362"/>
            <a:ext cx="8229600" cy="4999038"/>
          </a:xfrm>
        </p:spPr>
        <p:txBody>
          <a:bodyPr>
            <a:normAutofit/>
          </a:bodyPr>
          <a:lstStyle/>
          <a:p>
            <a:r>
              <a:rPr lang="en-US" sz="2400" dirty="0" smtClean="0">
                <a:solidFill>
                  <a:srgbClr val="FFFF00"/>
                </a:solidFill>
              </a:rPr>
              <a:t>Allowed up to 12 weeks of unpaid leave in a 12-month period for certain medical and family situations</a:t>
            </a:r>
          </a:p>
          <a:p>
            <a:endParaRPr lang="en-US" sz="2400" dirty="0" smtClean="0">
              <a:solidFill>
                <a:srgbClr val="FFFF00"/>
              </a:solidFill>
            </a:endParaRPr>
          </a:p>
          <a:p>
            <a:pPr marL="514350" indent="-514350">
              <a:buAutoNum type="arabicPeriod"/>
            </a:pPr>
            <a:r>
              <a:rPr lang="en-US" sz="2400" dirty="0" smtClean="0">
                <a:solidFill>
                  <a:srgbClr val="FFFF00"/>
                </a:solidFill>
              </a:rPr>
              <a:t>Birth and Care of newborn, including adoption</a:t>
            </a:r>
          </a:p>
          <a:p>
            <a:pPr marL="514350" indent="-514350">
              <a:buAutoNum type="arabicPeriod"/>
            </a:pPr>
            <a:r>
              <a:rPr lang="en-US" sz="2400" dirty="0" smtClean="0">
                <a:solidFill>
                  <a:srgbClr val="FFFF00"/>
                </a:solidFill>
              </a:rPr>
              <a:t>Care of immediate family member (child, spouse, parent) with serious illness</a:t>
            </a:r>
          </a:p>
          <a:p>
            <a:pPr marL="514350" indent="-514350">
              <a:buAutoNum type="arabicPeriod"/>
            </a:pPr>
            <a:r>
              <a:rPr lang="en-US" sz="2400" dirty="0" smtClean="0">
                <a:solidFill>
                  <a:srgbClr val="FFFF00"/>
                </a:solidFill>
              </a:rPr>
              <a:t>Unable to work due to serious health condition</a:t>
            </a:r>
          </a:p>
          <a:p>
            <a:pPr marL="514350" indent="-514350">
              <a:buAutoNum type="arabicPeriod"/>
            </a:pPr>
            <a:endParaRPr lang="en-US" sz="2400" dirty="0">
              <a:solidFill>
                <a:srgbClr val="FFFF00"/>
              </a:solidFill>
            </a:endParaRPr>
          </a:p>
          <a:p>
            <a:pPr marL="0" indent="0">
              <a:buNone/>
            </a:pPr>
            <a:r>
              <a:rPr lang="en-US" sz="2400" i="1" dirty="0" smtClean="0">
                <a:solidFill>
                  <a:srgbClr val="FFFF00"/>
                </a:solidFill>
              </a:rPr>
              <a:t>Allowed 26 weeks in a 12 mon. period for a covered service member (spouse, child, parent, caregiver) with serious injury/illness</a:t>
            </a:r>
            <a:endParaRPr lang="en-US" sz="2400" i="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solidFill>
                  <a:schemeClr val="accent5">
                    <a:lumMod val="40000"/>
                    <a:lumOff val="60000"/>
                  </a:schemeClr>
                </a:solidFill>
              </a:rPr>
              <a:t>Worker’s Compensation</a:t>
            </a:r>
            <a:endParaRPr lang="en-US" b="1" u="sng" dirty="0">
              <a:solidFill>
                <a:schemeClr val="accent5">
                  <a:lumMod val="40000"/>
                  <a:lumOff val="60000"/>
                </a:schemeClr>
              </a:solidFill>
            </a:endParaRPr>
          </a:p>
        </p:txBody>
      </p:sp>
      <p:sp>
        <p:nvSpPr>
          <p:cNvPr id="3" name="Content Placeholder 2"/>
          <p:cNvSpPr>
            <a:spLocks noGrp="1"/>
          </p:cNvSpPr>
          <p:nvPr>
            <p:ph idx="1"/>
          </p:nvPr>
        </p:nvSpPr>
        <p:spPr>
          <a:xfrm>
            <a:off x="457200" y="990600"/>
            <a:ext cx="8229600" cy="4999038"/>
          </a:xfrm>
        </p:spPr>
        <p:txBody>
          <a:bodyPr>
            <a:normAutofit/>
          </a:bodyPr>
          <a:lstStyle/>
          <a:p>
            <a:r>
              <a:rPr lang="en-US" dirty="0" smtClean="0">
                <a:solidFill>
                  <a:srgbClr val="FFFF00"/>
                </a:solidFill>
              </a:rPr>
              <a:t>Benefits to workers and families for injury, illness, or death as a result of their job</a:t>
            </a:r>
          </a:p>
          <a:p>
            <a:endParaRPr lang="en-US" dirty="0">
              <a:solidFill>
                <a:schemeClr val="accent5">
                  <a:lumMod val="40000"/>
                  <a:lumOff val="60000"/>
                </a:schemeClr>
              </a:solidFill>
            </a:endParaRPr>
          </a:p>
          <a:p>
            <a:pPr algn="ctr">
              <a:buNone/>
            </a:pPr>
            <a:r>
              <a:rPr lang="en-US" sz="4400" b="1" u="sng" dirty="0" smtClean="0">
                <a:solidFill>
                  <a:schemeClr val="accent5">
                    <a:lumMod val="40000"/>
                    <a:lumOff val="60000"/>
                  </a:schemeClr>
                </a:solidFill>
              </a:rPr>
              <a:t>Equal Pay Act</a:t>
            </a:r>
            <a:endParaRPr lang="en-US" sz="4400" b="1" dirty="0" smtClean="0">
              <a:solidFill>
                <a:schemeClr val="accent5">
                  <a:lumMod val="40000"/>
                  <a:lumOff val="60000"/>
                </a:schemeClr>
              </a:solidFill>
            </a:endParaRPr>
          </a:p>
          <a:p>
            <a:r>
              <a:rPr lang="en-US" dirty="0" smtClean="0">
                <a:solidFill>
                  <a:srgbClr val="FFFF00"/>
                </a:solidFill>
              </a:rPr>
              <a:t>Prohibits unequal pay for men and women doing the </a:t>
            </a:r>
            <a:r>
              <a:rPr lang="en-US" i="1" dirty="0" smtClean="0">
                <a:solidFill>
                  <a:srgbClr val="FFFF00"/>
                </a:solidFill>
              </a:rPr>
              <a:t>same work </a:t>
            </a:r>
            <a:r>
              <a:rPr lang="en-US" dirty="0" smtClean="0">
                <a:solidFill>
                  <a:srgbClr val="FFFF00"/>
                </a:solidFill>
              </a:rPr>
              <a:t>for the </a:t>
            </a:r>
            <a:r>
              <a:rPr lang="en-US" i="1" dirty="0" smtClean="0">
                <a:solidFill>
                  <a:srgbClr val="FFFF00"/>
                </a:solidFill>
              </a:rPr>
              <a:t>same amount </a:t>
            </a:r>
            <a:r>
              <a:rPr lang="en-US" dirty="0" smtClean="0">
                <a:solidFill>
                  <a:srgbClr val="FFFF00"/>
                </a:solidFill>
              </a:rPr>
              <a:t>of  time (and have </a:t>
            </a:r>
            <a:r>
              <a:rPr lang="en-US" smtClean="0">
                <a:solidFill>
                  <a:srgbClr val="FFFF00"/>
                </a:solidFill>
              </a:rPr>
              <a:t>same qualifications)</a:t>
            </a:r>
            <a:endParaRPr lang="en-US" dirty="0" smtClean="0">
              <a:solidFill>
                <a:srgbClr val="FFFF00"/>
              </a:solidFill>
            </a:endParaRPr>
          </a:p>
          <a:p>
            <a:endParaRPr lang="en-US"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800" b="1" u="sng" dirty="0" smtClean="0">
                <a:solidFill>
                  <a:schemeClr val="accent5">
                    <a:lumMod val="40000"/>
                    <a:lumOff val="60000"/>
                  </a:schemeClr>
                </a:solidFill>
              </a:rPr>
              <a:t>Civil Rights Act</a:t>
            </a:r>
            <a:endParaRPr lang="en-US" sz="3800" b="1" u="sng" dirty="0">
              <a:solidFill>
                <a:schemeClr val="accent5">
                  <a:lumMod val="40000"/>
                  <a:lumOff val="60000"/>
                </a:schemeClr>
              </a:solidFill>
            </a:endParaRPr>
          </a:p>
        </p:txBody>
      </p:sp>
      <p:sp>
        <p:nvSpPr>
          <p:cNvPr id="3" name="Content Placeholder 2"/>
          <p:cNvSpPr>
            <a:spLocks noGrp="1"/>
          </p:cNvSpPr>
          <p:nvPr>
            <p:ph idx="1"/>
          </p:nvPr>
        </p:nvSpPr>
        <p:spPr>
          <a:xfrm>
            <a:off x="457200" y="838200"/>
            <a:ext cx="8305800" cy="5334000"/>
          </a:xfrm>
        </p:spPr>
        <p:txBody>
          <a:bodyPr>
            <a:normAutofit/>
          </a:bodyPr>
          <a:lstStyle/>
          <a:p>
            <a:r>
              <a:rPr lang="en-US" dirty="0" smtClean="0">
                <a:solidFill>
                  <a:srgbClr val="FFFF00"/>
                </a:solidFill>
              </a:rPr>
              <a:t>Prohibits discrimination in employment due to race, color, gender, religion, national origin, etc.</a:t>
            </a:r>
          </a:p>
          <a:p>
            <a:endParaRPr lang="en-US" sz="2000" dirty="0">
              <a:solidFill>
                <a:schemeClr val="accent5">
                  <a:lumMod val="40000"/>
                  <a:lumOff val="60000"/>
                </a:schemeClr>
              </a:solidFill>
            </a:endParaRPr>
          </a:p>
          <a:p>
            <a:pPr algn="ctr">
              <a:buNone/>
            </a:pPr>
            <a:r>
              <a:rPr lang="en-US" sz="3800" b="1" u="sng" dirty="0" smtClean="0">
                <a:solidFill>
                  <a:schemeClr val="accent5">
                    <a:lumMod val="40000"/>
                    <a:lumOff val="60000"/>
                  </a:schemeClr>
                </a:solidFill>
              </a:rPr>
              <a:t>Age Discrimination in Employment Act</a:t>
            </a:r>
            <a:endParaRPr lang="en-US" sz="3800" b="1" dirty="0" smtClean="0">
              <a:solidFill>
                <a:schemeClr val="accent5">
                  <a:lumMod val="40000"/>
                  <a:lumOff val="60000"/>
                </a:schemeClr>
              </a:solidFill>
            </a:endParaRPr>
          </a:p>
          <a:p>
            <a:r>
              <a:rPr lang="en-US" dirty="0" smtClean="0">
                <a:solidFill>
                  <a:srgbClr val="FFFF00"/>
                </a:solidFill>
              </a:rPr>
              <a:t>“Protects certain applicants/employees 40+ from discrimination on the basis of age in hiring, promotion, discharge, compensation, or terms, conditions or privileges of employment”</a:t>
            </a:r>
          </a:p>
          <a:p>
            <a:endParaRPr lang="en-US" i="1" dirty="0" smtClean="0">
              <a:solidFill>
                <a:srgbClr val="FFFF00"/>
              </a:solidFill>
            </a:endParaRPr>
          </a:p>
        </p:txBody>
      </p:sp>
      <p:sp>
        <p:nvSpPr>
          <p:cNvPr id="4" name="Rectangle 1"/>
          <p:cNvSpPr>
            <a:spLocks noChangeArrowheads="1"/>
          </p:cNvSpPr>
          <p:nvPr/>
        </p:nvSpPr>
        <p:spPr bwMode="auto">
          <a:xfrm>
            <a:off x="1371600" y="617220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1155CC"/>
                </a:solidFill>
                <a:effectLst/>
                <a:latin typeface="Arial" panose="020B0604020202020204" pitchFamily="34" charset="0"/>
                <a:cs typeface="Arial" panose="020B0604020202020204" pitchFamily="34" charset="0"/>
                <a:hlinkClick r:id="rId2"/>
              </a:rPr>
              <a:t>https://www.dol.gov/general/topic/discrimination/agedisc</a:t>
            </a:r>
            <a:r>
              <a:rPr kumimoji="0" lang="en-US" altLang="en-US" sz="18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3800" b="1" u="sng" dirty="0">
                <a:solidFill>
                  <a:schemeClr val="accent5">
                    <a:lumMod val="40000"/>
                    <a:lumOff val="60000"/>
                  </a:schemeClr>
                </a:solidFill>
              </a:rPr>
              <a:t>Americans with Disabilities Act</a:t>
            </a:r>
            <a:endParaRPr lang="en-US" sz="3800" b="1" dirty="0">
              <a:solidFill>
                <a:schemeClr val="accent5">
                  <a:lumMod val="40000"/>
                  <a:lumOff val="60000"/>
                </a:schemeClr>
              </a:solidFill>
            </a:endParaRPr>
          </a:p>
          <a:p>
            <a:r>
              <a:rPr lang="en-US" dirty="0" smtClean="0">
                <a:solidFill>
                  <a:srgbClr val="FFFF00"/>
                </a:solidFill>
              </a:rPr>
              <a:t>“Prohibits discrimination against individuals with disabilities in all areas of public life, including jobs, schools, transportation, and all public/private areas that are open to the general public”</a:t>
            </a:r>
            <a:endParaRPr lang="en-US" dirty="0">
              <a:solidFill>
                <a:schemeClr val="accent5">
                  <a:lumMod val="40000"/>
                  <a:lumOff val="60000"/>
                </a:schemeClr>
              </a:solidFill>
            </a:endParaRPr>
          </a:p>
          <a:p>
            <a:endParaRPr lang="en-US" dirty="0" smtClean="0"/>
          </a:p>
          <a:p>
            <a:endParaRPr lang="en-US" dirty="0"/>
          </a:p>
        </p:txBody>
      </p:sp>
      <p:sp>
        <p:nvSpPr>
          <p:cNvPr id="4" name="Rectangle 1"/>
          <p:cNvSpPr>
            <a:spLocks noChangeArrowheads="1"/>
          </p:cNvSpPr>
          <p:nvPr/>
        </p:nvSpPr>
        <p:spPr bwMode="auto">
          <a:xfrm>
            <a:off x="1676400" y="525780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1155CC"/>
                </a:solidFill>
                <a:effectLst/>
                <a:latin typeface="Arial" panose="020B0604020202020204" pitchFamily="34" charset="0"/>
                <a:cs typeface="Arial" panose="020B0604020202020204" pitchFamily="34" charset="0"/>
                <a:hlinkClick r:id="rId2"/>
              </a:rPr>
              <a:t>https://adata.org/learn-about-ada</a:t>
            </a:r>
            <a:r>
              <a:rPr kumimoji="0" lang="en-US" altLang="en-US" sz="18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85559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ags/tag4.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1987</TotalTime>
  <Words>980</Words>
  <Application>Microsoft Office PowerPoint</Application>
  <PresentationFormat>On-screen Show (4:3)</PresentationFormat>
  <Paragraphs>162</Paragraphs>
  <Slides>23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Employment Laws</vt:lpstr>
      <vt:lpstr>Unemployment Compensation</vt:lpstr>
      <vt:lpstr>PowerPoint Presentation</vt:lpstr>
      <vt:lpstr>Fair Labor Standards Act</vt:lpstr>
      <vt:lpstr>PowerPoint Presentation</vt:lpstr>
      <vt:lpstr>Family and Medical Leave Act</vt:lpstr>
      <vt:lpstr>Worker’s Compensation</vt:lpstr>
      <vt:lpstr>Civil Rights Act</vt:lpstr>
      <vt:lpstr>PowerPoint Presentation</vt:lpstr>
      <vt:lpstr>TAXES</vt:lpstr>
      <vt:lpstr>W-4 Form</vt:lpstr>
      <vt:lpstr>Exempt Status</vt:lpstr>
      <vt:lpstr>W-4 Form</vt:lpstr>
      <vt:lpstr>Form W-2 </vt:lpstr>
      <vt:lpstr>Purpose of a Form W-2 </vt:lpstr>
      <vt:lpstr>PowerPoint Presentation</vt:lpstr>
      <vt:lpstr>Taxes Taken out of every Paycheck</vt:lpstr>
      <vt:lpstr>Federal Income Tax</vt:lpstr>
      <vt:lpstr>Social Security Act - (1935)</vt:lpstr>
      <vt:lpstr>PowerPoint Presentation</vt:lpstr>
      <vt:lpstr>State Income Tax</vt:lpstr>
      <vt:lpstr>Calculating Payroll Deductions</vt:lpstr>
      <vt:lpstr>Other Deductions from Paychecks</vt:lpstr>
    </vt:vector>
  </TitlesOfParts>
  <Company>Illini Bluffs CUSD 327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Kilgus</dc:creator>
  <cp:lastModifiedBy>Nicole Zimmerman</cp:lastModifiedBy>
  <cp:revision>147</cp:revision>
  <cp:lastPrinted>2019-10-07T16:40:47Z</cp:lastPrinted>
  <dcterms:created xsi:type="dcterms:W3CDTF">2010-03-09T03:33:28Z</dcterms:created>
  <dcterms:modified xsi:type="dcterms:W3CDTF">2019-10-07T17:25:21Z</dcterms:modified>
</cp:coreProperties>
</file>