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1" r:id="rId4"/>
    <p:sldId id="258" r:id="rId5"/>
    <p:sldId id="263" r:id="rId6"/>
    <p:sldId id="262" r:id="rId7"/>
    <p:sldId id="259" r:id="rId8"/>
    <p:sldId id="260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EC8B6F-3A72-4027-B5BD-7AEBD09586A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8E884E-50A8-4BDC-BA2A-205E90D9E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0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4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2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3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5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6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5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323B6-4EDD-47E7-B0F2-DBB0733FC93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F2AE-E76F-40C5-BB72-5D930DF22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9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6931"/>
            <a:ext cx="10515600" cy="823595"/>
          </a:xfrm>
        </p:spPr>
        <p:txBody>
          <a:bodyPr/>
          <a:lstStyle/>
          <a:p>
            <a:r>
              <a:rPr lang="en-US" b="1" u="sng" dirty="0" smtClean="0"/>
              <a:t>CREDIT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76922"/>
            <a:ext cx="10515600" cy="4988243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Anything borrowed now with an agreement to pay for it later</a:t>
            </a:r>
          </a:p>
          <a:p>
            <a:pPr lvl="1"/>
            <a:r>
              <a:rPr lang="en-US" sz="3200" i="1" dirty="0" smtClean="0"/>
              <a:t>Typically money but also goods / services</a:t>
            </a:r>
          </a:p>
          <a:p>
            <a:endParaRPr lang="en-US" sz="2000" i="1" dirty="0"/>
          </a:p>
          <a:p>
            <a:r>
              <a:rPr lang="en-US" sz="3600" i="1" dirty="0" smtClean="0"/>
              <a:t>In the 1800s . . </a:t>
            </a:r>
            <a:endParaRPr lang="en-US" sz="3600" i="1" dirty="0"/>
          </a:p>
          <a:p>
            <a:pPr lvl="1"/>
            <a:r>
              <a:rPr lang="en-US" sz="3200" i="1" dirty="0" smtClean="0"/>
              <a:t>FARMERS</a:t>
            </a:r>
          </a:p>
          <a:p>
            <a:pPr lvl="1"/>
            <a:r>
              <a:rPr lang="en-US" sz="3200" i="1" dirty="0" smtClean="0"/>
              <a:t>1920-1990s – wasn’t saved for emergencies</a:t>
            </a:r>
          </a:p>
          <a:p>
            <a:pPr lvl="1"/>
            <a:r>
              <a:rPr lang="en-US" sz="3200" i="1" dirty="0" smtClean="0"/>
              <a:t>1990s – record #s declared bankruptcy</a:t>
            </a:r>
          </a:p>
          <a:p>
            <a:pPr lvl="1"/>
            <a:endParaRPr lang="en-US" sz="1800" i="1" dirty="0" smtClean="0"/>
          </a:p>
          <a:p>
            <a:r>
              <a:rPr lang="en-US" sz="3600" i="1" dirty="0" smtClean="0"/>
              <a:t>TODAY – becomes a way of life</a:t>
            </a:r>
          </a:p>
          <a:p>
            <a:pPr lvl="2"/>
            <a:r>
              <a:rPr lang="en-US" sz="2800" i="1" dirty="0" smtClean="0"/>
              <a:t>No longer . . . “How can I get credit?” . . . .”How can I wisely manage credits”</a:t>
            </a:r>
          </a:p>
        </p:txBody>
      </p:sp>
    </p:spTree>
    <p:extLst>
      <p:ext uri="{BB962C8B-B14F-4D97-AF65-F5344CB8AC3E}">
        <p14:creationId xmlns:p14="http://schemas.microsoft.com/office/powerpoint/2010/main" val="325096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1190890" cy="591938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Borrower / Debtor </a:t>
            </a:r>
            <a:r>
              <a:rPr lang="en-US" sz="3600" dirty="0" smtClean="0"/>
              <a:t>VS </a:t>
            </a:r>
            <a:r>
              <a:rPr lang="en-US" sz="3600" b="1" dirty="0" smtClean="0"/>
              <a:t>Creditor</a:t>
            </a:r>
            <a:endParaRPr lang="en-US" sz="3600" dirty="0" smtClean="0"/>
          </a:p>
          <a:p>
            <a:pPr lvl="1"/>
            <a:r>
              <a:rPr lang="en-US" sz="3200" dirty="0" smtClean="0"/>
              <a:t>Person who borrowed vs. Person who lent </a:t>
            </a:r>
            <a:r>
              <a:rPr lang="en-US" sz="3200" smtClean="0"/>
              <a:t>the money</a:t>
            </a:r>
          </a:p>
          <a:p>
            <a:pPr lvl="1"/>
            <a:endParaRPr lang="en-US" sz="3200" dirty="0"/>
          </a:p>
          <a:p>
            <a:r>
              <a:rPr lang="en-US" sz="3600" b="1" u="sng" dirty="0" smtClean="0"/>
              <a:t>Types of Credit Available:</a:t>
            </a:r>
            <a:endParaRPr lang="en-US" sz="3600" u="sng" dirty="0" smtClean="0"/>
          </a:p>
          <a:p>
            <a:pPr lvl="1"/>
            <a:r>
              <a:rPr lang="en-US" sz="3200" u="sng" dirty="0"/>
              <a:t>Loans</a:t>
            </a:r>
          </a:p>
          <a:p>
            <a:pPr lvl="2"/>
            <a:r>
              <a:rPr lang="en-US" sz="2800" dirty="0"/>
              <a:t>Credited a fixed amount for a fixed period @ fixed rate</a:t>
            </a:r>
          </a:p>
          <a:p>
            <a:pPr lvl="1"/>
            <a:r>
              <a:rPr lang="en-US" sz="3200" u="sng" dirty="0" smtClean="0"/>
              <a:t>Mortgages</a:t>
            </a:r>
          </a:p>
          <a:p>
            <a:pPr lvl="2"/>
            <a:r>
              <a:rPr lang="en-US" sz="2800" dirty="0" smtClean="0"/>
              <a:t>Type of loan for property</a:t>
            </a:r>
          </a:p>
          <a:p>
            <a:pPr lvl="2"/>
            <a:r>
              <a:rPr lang="en-US" sz="2800" dirty="0" smtClean="0"/>
              <a:t>Secured = if you don’t make payments, you can lose house</a:t>
            </a:r>
          </a:p>
          <a:p>
            <a:pPr lvl="1"/>
            <a:r>
              <a:rPr lang="en-US" sz="3200" u="sng" dirty="0" smtClean="0"/>
              <a:t>Credit Cards</a:t>
            </a:r>
          </a:p>
          <a:p>
            <a:pPr lvl="2"/>
            <a:r>
              <a:rPr lang="en-US" sz="2800" dirty="0" smtClean="0"/>
              <a:t>Allowed a limit to spend up to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5346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218"/>
            <a:ext cx="10515600" cy="58167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Must qualify for credit – have the ability to repay the loan </a:t>
            </a:r>
          </a:p>
          <a:p>
            <a:pPr lvl="1"/>
            <a:r>
              <a:rPr lang="en-US" sz="3200" dirty="0" smtClean="0"/>
              <a:t>(Loans, mortgages, credit cards)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600" dirty="0" smtClean="0"/>
              <a:t>What you </a:t>
            </a:r>
            <a:r>
              <a:rPr lang="en-US" sz="3600" dirty="0"/>
              <a:t>have </a:t>
            </a:r>
            <a:r>
              <a:rPr lang="en-US" sz="3600" dirty="0" smtClean="0"/>
              <a:t>of value that </a:t>
            </a:r>
            <a:r>
              <a:rPr lang="en-US" sz="3600" dirty="0"/>
              <a:t>is worth more than your debts</a:t>
            </a:r>
          </a:p>
          <a:p>
            <a:pPr lvl="1"/>
            <a:r>
              <a:rPr lang="en-US" sz="3200" i="1" u="sng" dirty="0"/>
              <a:t>Capitol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Property pledged to </a:t>
            </a:r>
            <a:r>
              <a:rPr lang="en-US" sz="3600" dirty="0" smtClean="0"/>
              <a:t>ensure </a:t>
            </a:r>
            <a:r>
              <a:rPr lang="en-US" sz="3600" dirty="0"/>
              <a:t>payment of loan</a:t>
            </a:r>
          </a:p>
          <a:p>
            <a:pPr lvl="1"/>
            <a:r>
              <a:rPr lang="en-US" sz="3200" i="1" u="sng" dirty="0"/>
              <a:t>Collateral</a:t>
            </a:r>
          </a:p>
          <a:p>
            <a:pPr lvl="1"/>
            <a:r>
              <a:rPr lang="en-US" sz="3200" i="1" dirty="0"/>
              <a:t>Repossession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600" b="1" dirty="0"/>
              <a:t>Balance </a:t>
            </a:r>
            <a:r>
              <a:rPr lang="en-US" sz="3600" b="1" dirty="0" smtClean="0"/>
              <a:t>Due = </a:t>
            </a:r>
            <a:r>
              <a:rPr lang="en-US" sz="3600" dirty="0" smtClean="0"/>
              <a:t>Principal </a:t>
            </a:r>
            <a:r>
              <a:rPr lang="en-US" sz="3600" dirty="0"/>
              <a:t>($$ amount borrowed) + </a:t>
            </a:r>
            <a:r>
              <a:rPr lang="en-US" sz="3600" dirty="0" smtClean="0"/>
              <a:t>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5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4" y="333930"/>
            <a:ext cx="10515600" cy="57777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Interest Rates</a:t>
            </a:r>
          </a:p>
          <a:p>
            <a:r>
              <a:rPr lang="en-US" dirty="0" smtClean="0"/>
              <a:t>Influenced by a variety of factors which differ with lenders</a:t>
            </a:r>
          </a:p>
          <a:p>
            <a:pPr lvl="1"/>
            <a:r>
              <a:rPr lang="en-US" dirty="0" smtClean="0"/>
              <a:t>Credit Score Factors		-  Amount of loan</a:t>
            </a:r>
          </a:p>
          <a:p>
            <a:pPr lvl="1"/>
            <a:r>
              <a:rPr lang="en-US" dirty="0" smtClean="0"/>
              <a:t>Length of loan (term)		-  Co-Signer</a:t>
            </a:r>
            <a:endParaRPr lang="en-US" dirty="0"/>
          </a:p>
          <a:p>
            <a:pPr lvl="1"/>
            <a:r>
              <a:rPr lang="en-US" dirty="0" smtClean="0"/>
              <a:t>Life situation</a:t>
            </a:r>
          </a:p>
          <a:p>
            <a:pPr lvl="2"/>
            <a:r>
              <a:rPr lang="en-US" dirty="0" smtClean="0"/>
              <a:t>Good employment history</a:t>
            </a:r>
          </a:p>
          <a:p>
            <a:pPr lvl="2"/>
            <a:r>
              <a:rPr lang="en-US" dirty="0" smtClean="0"/>
              <a:t>No/Little debt</a:t>
            </a:r>
          </a:p>
          <a:p>
            <a:pPr lvl="2"/>
            <a:r>
              <a:rPr lang="en-US" dirty="0" smtClean="0"/>
              <a:t>Long standing relationship with financial institution	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Fixed Rates </a:t>
            </a:r>
            <a:r>
              <a:rPr lang="en-US" dirty="0" smtClean="0"/>
              <a:t>= stay the same for length of term</a:t>
            </a:r>
          </a:p>
          <a:p>
            <a:pPr lvl="1"/>
            <a:r>
              <a:rPr lang="en-US" dirty="0" smtClean="0"/>
              <a:t>Predictable, easy to plan for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enerally higher – lenders anticipate rates may raise in future</a:t>
            </a:r>
          </a:p>
          <a:p>
            <a:pPr marL="0" indent="0">
              <a:buNone/>
            </a:pPr>
            <a:r>
              <a:rPr lang="en-US" b="1" dirty="0" smtClean="0"/>
              <a:t>Variable Rates </a:t>
            </a:r>
            <a:r>
              <a:rPr lang="en-US" dirty="0" smtClean="0"/>
              <a:t>= based on the market index rate</a:t>
            </a:r>
          </a:p>
          <a:p>
            <a:pPr lvl="1"/>
            <a:r>
              <a:rPr lang="en-US" dirty="0" smtClean="0"/>
              <a:t>Unpredictable, index &lt; or &gt; so does rate or vice versa, generally lower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1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091"/>
            <a:ext cx="10515600" cy="5899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Finance Charge </a:t>
            </a:r>
          </a:p>
          <a:p>
            <a:r>
              <a:rPr lang="en-US" i="1" dirty="0"/>
              <a:t>Total amount of all interest &amp; fees you pay</a:t>
            </a:r>
          </a:p>
          <a:p>
            <a:r>
              <a:rPr lang="en-US" i="1" dirty="0"/>
              <a:t>Price paid for the privilege of using someone else’s </a:t>
            </a:r>
            <a:r>
              <a:rPr lang="en-US" i="1" dirty="0" smtClean="0"/>
              <a:t>money</a:t>
            </a:r>
          </a:p>
          <a:p>
            <a:pPr marL="457200" lvl="1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3200" b="1" u="sng" dirty="0" smtClean="0"/>
              <a:t>Minimum </a:t>
            </a:r>
            <a:r>
              <a:rPr lang="en-US" sz="3200" b="1" u="sng" dirty="0"/>
              <a:t>Payment</a:t>
            </a:r>
          </a:p>
          <a:p>
            <a:r>
              <a:rPr lang="en-US" i="1" dirty="0"/>
              <a:t>Least amount </a:t>
            </a:r>
            <a:r>
              <a:rPr lang="en-US" i="1" dirty="0" smtClean="0"/>
              <a:t>due </a:t>
            </a:r>
            <a:r>
              <a:rPr lang="en-US" i="1" dirty="0"/>
              <a:t>each month</a:t>
            </a:r>
          </a:p>
          <a:p>
            <a:endParaRPr lang="en-US" sz="1200" b="1" dirty="0"/>
          </a:p>
          <a:p>
            <a:pPr marL="0" indent="0">
              <a:buNone/>
            </a:pPr>
            <a:r>
              <a:rPr lang="en-US" sz="3200" dirty="0" smtClean="0"/>
              <a:t>Minimum payments are due by the </a:t>
            </a:r>
            <a:r>
              <a:rPr lang="en-US" sz="3200" b="1" u="sng" dirty="0" smtClean="0"/>
              <a:t>Due </a:t>
            </a:r>
            <a:r>
              <a:rPr lang="en-US" sz="3200" b="1" u="sng" dirty="0"/>
              <a:t>Date </a:t>
            </a:r>
            <a:r>
              <a:rPr lang="en-US" sz="3200" dirty="0" smtClean="0"/>
              <a:t>or you acquire </a:t>
            </a:r>
            <a:r>
              <a:rPr lang="en-US" sz="3200" b="1" u="sng" dirty="0" smtClean="0"/>
              <a:t>Late </a:t>
            </a:r>
            <a:r>
              <a:rPr lang="en-US" sz="3200" b="1" u="sng" dirty="0"/>
              <a:t>Fees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3200" b="1" u="sng"/>
              <a:t>Installment </a:t>
            </a:r>
            <a:r>
              <a:rPr lang="en-US" sz="3200" b="1" u="sng" smtClean="0"/>
              <a:t>Agreement/Loan </a:t>
            </a:r>
            <a:endParaRPr lang="en-US" sz="3200" b="1" u="sng" dirty="0"/>
          </a:p>
          <a:p>
            <a:r>
              <a:rPr lang="en-US" i="1" dirty="0"/>
              <a:t>Agree to make regular payments for a set period of time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Secured Loans vs. Unsecured Loans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Secured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Protected by collateral</a:t>
            </a:r>
          </a:p>
          <a:p>
            <a:pPr lvl="1"/>
            <a:r>
              <a:rPr lang="en-US" i="1" dirty="0" smtClean="0"/>
              <a:t>Sometimes the collateral is the item bought with loan</a:t>
            </a:r>
          </a:p>
          <a:p>
            <a:pPr lvl="1"/>
            <a:r>
              <a:rPr lang="en-US" i="1" dirty="0" smtClean="0"/>
              <a:t>Less Risky = Lower interest rates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r>
              <a:rPr lang="en-US" b="1" i="1" u="sng" dirty="0" smtClean="0"/>
              <a:t>Unsecured:</a:t>
            </a:r>
          </a:p>
          <a:p>
            <a:pPr lvl="1"/>
            <a:r>
              <a:rPr lang="en-US" i="1" dirty="0" smtClean="0"/>
              <a:t>No collateral</a:t>
            </a:r>
          </a:p>
          <a:p>
            <a:pPr lvl="1"/>
            <a:r>
              <a:rPr lang="en-US" i="1" dirty="0" smtClean="0"/>
              <a:t>More risky to lender</a:t>
            </a:r>
          </a:p>
          <a:p>
            <a:pPr lvl="1"/>
            <a:r>
              <a:rPr lang="en-US" i="1" dirty="0" smtClean="0"/>
              <a:t>Higher interest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en-US" b="1" u="sng" dirty="0" smtClean="0"/>
              <a:t>ADVANTAGES OF CREDIT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Expand purchasing potential</a:t>
            </a:r>
          </a:p>
          <a:p>
            <a:r>
              <a:rPr lang="en-US" sz="3600" dirty="0" smtClean="0"/>
              <a:t>Good credit score </a:t>
            </a:r>
          </a:p>
          <a:p>
            <a:pPr lvl="1"/>
            <a:r>
              <a:rPr lang="en-US" sz="2800" i="1" dirty="0" smtClean="0"/>
              <a:t>700 </a:t>
            </a:r>
            <a:r>
              <a:rPr lang="en-US" sz="2800" i="1" dirty="0"/>
              <a:t>and higher (on a scale of 300 to 850) </a:t>
            </a:r>
            <a:endParaRPr lang="en-US" sz="2800" i="1" dirty="0" smtClean="0"/>
          </a:p>
          <a:p>
            <a:r>
              <a:rPr lang="en-US" sz="3600" dirty="0" smtClean="0"/>
              <a:t>Convenient and easy</a:t>
            </a:r>
          </a:p>
          <a:p>
            <a:r>
              <a:rPr lang="en-US" sz="3600" u="sng" dirty="0" smtClean="0"/>
              <a:t>Deferred Billing </a:t>
            </a:r>
            <a:r>
              <a:rPr lang="en-US" sz="3600" dirty="0" smtClean="0"/>
              <a:t>– purchases are not billed until later</a:t>
            </a:r>
          </a:p>
          <a:p>
            <a:pPr lvl="1"/>
            <a:r>
              <a:rPr lang="en-US" sz="3200" dirty="0" smtClean="0"/>
              <a:t>Buy in August but don’t have to start paying until February w/ no interest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81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DISADVANTAGES OF CREDIT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Costs more than original purchase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Finance charge of 18%/</a:t>
            </a:r>
            <a:r>
              <a:rPr lang="en-US" dirty="0" err="1" smtClean="0"/>
              <a:t>yr</a:t>
            </a:r>
            <a:r>
              <a:rPr lang="en-US" dirty="0" smtClean="0"/>
              <a:t> is 1 ½% a month – on a balance of $1000, the finance charge would be $15 a month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Tie up future income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Overspending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Bankruptcy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18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348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CREDIT</vt:lpstr>
      <vt:lpstr>PowerPoint Presentation</vt:lpstr>
      <vt:lpstr>PowerPoint Presentation</vt:lpstr>
      <vt:lpstr>PowerPoint Presentation</vt:lpstr>
      <vt:lpstr>PowerPoint Presentation</vt:lpstr>
      <vt:lpstr>Secured Loans vs. Unsecured Loans</vt:lpstr>
      <vt:lpstr>ADVANTAGES OF CREDIT</vt:lpstr>
      <vt:lpstr>DISADVANTAGES OF CREDIT</vt:lpstr>
    </vt:vector>
  </TitlesOfParts>
  <Company>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</dc:title>
  <dc:creator>Nicole Kilgus</dc:creator>
  <cp:lastModifiedBy>Nicole Zimmerman</cp:lastModifiedBy>
  <cp:revision>17</cp:revision>
  <cp:lastPrinted>2017-11-27T20:25:02Z</cp:lastPrinted>
  <dcterms:created xsi:type="dcterms:W3CDTF">2015-12-11T17:37:24Z</dcterms:created>
  <dcterms:modified xsi:type="dcterms:W3CDTF">2017-11-28T16:19:54Z</dcterms:modified>
</cp:coreProperties>
</file>